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405" r:id="rId2"/>
    <p:sldId id="400" r:id="rId3"/>
    <p:sldId id="406" r:id="rId4"/>
    <p:sldId id="407" r:id="rId5"/>
    <p:sldId id="408" r:id="rId6"/>
    <p:sldId id="413" r:id="rId7"/>
    <p:sldId id="409" r:id="rId8"/>
    <p:sldId id="410" r:id="rId9"/>
    <p:sldId id="411" r:id="rId10"/>
    <p:sldId id="412" r:id="rId11"/>
    <p:sldId id="259" r:id="rId12"/>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453EE180-27E7-0D49-8423-42DB527A3563}">
          <p14:sldIdLst>
            <p14:sldId id="405"/>
          </p14:sldIdLst>
        </p14:section>
        <p14:section name="BULLET POINTS" id="{C9FEDC11-B5D4-214E-9201-8E0193BE7CE6}">
          <p14:sldIdLst/>
        </p14:section>
        <p14:section name="PRESENTATION SLIDES" id="{0997EE4F-1711-E147-B624-B2B85D255C5B}">
          <p14:sldIdLst>
            <p14:sldId id="400"/>
            <p14:sldId id="406"/>
            <p14:sldId id="407"/>
            <p14:sldId id="408"/>
            <p14:sldId id="413"/>
            <p14:sldId id="409"/>
            <p14:sldId id="410"/>
            <p14:sldId id="411"/>
            <p14:sldId id="412"/>
          </p14:sldIdLst>
        </p14:section>
        <p14:section name="END" id="{ABE65238-ADBB-0549-BC57-F32BFCE1F3E8}">
          <p14:sldIdLst>
            <p14:sldId id="25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metriades  Vassilis" initials="DV" lastIdx="3" clrIdx="0">
    <p:extLst>
      <p:ext uri="{19B8F6BF-5375-455C-9EA6-DF929625EA0E}">
        <p15:presenceInfo xmlns:p15="http://schemas.microsoft.com/office/powerpoint/2012/main" userId="S-1-5-21-3466503211-167815060-4279704636-389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006C92"/>
    <a:srgbClr val="003399"/>
    <a:srgbClr val="000099"/>
    <a:srgbClr val="000066"/>
    <a:srgbClr val="0D3F8F"/>
    <a:srgbClr val="66CCFF"/>
    <a:srgbClr val="093257"/>
    <a:srgbClr val="77A2BF"/>
    <a:srgbClr val="C3914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94" autoAdjust="0"/>
  </p:normalViewPr>
  <p:slideViewPr>
    <p:cSldViewPr snapToGrid="0" snapToObjects="1">
      <p:cViewPr>
        <p:scale>
          <a:sx n="85" d="100"/>
          <a:sy n="85" d="100"/>
        </p:scale>
        <p:origin x="576" y="5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52485098-AC0E-4CDD-8D7C-1B47D0F242C2}" type="datetimeFigureOut">
              <a:rPr lang="el-GR" smtClean="0"/>
              <a:t>27/11/2021</a:t>
            </a:fld>
            <a:endParaRPr lang="el-GR"/>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9A81866E-361F-4BE7-B5E5-A336499C4A51}" type="slidenum">
              <a:rPr lang="el-GR" smtClean="0"/>
              <a:t>‹#›</a:t>
            </a:fld>
            <a:endParaRPr lang="el-GR"/>
          </a:p>
        </p:txBody>
      </p:sp>
    </p:spTree>
    <p:extLst>
      <p:ext uri="{BB962C8B-B14F-4D97-AF65-F5344CB8AC3E}">
        <p14:creationId xmlns:p14="http://schemas.microsoft.com/office/powerpoint/2010/main" val="735343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A954523-8B2C-1F43-A752-65C141BDD3F4}" type="datetimeFigureOut">
              <a:rPr lang="en-US" smtClean="0"/>
              <a:t>11/27/2021</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67571E-3C5F-F540-8CF5-CDB5A5BD6FC6}" type="slidenum">
              <a:rPr lang="en-US" smtClean="0"/>
              <a:t>‹#›</a:t>
            </a:fld>
            <a:endParaRPr lang="en-US"/>
          </a:p>
        </p:txBody>
      </p:sp>
    </p:spTree>
    <p:extLst>
      <p:ext uri="{BB962C8B-B14F-4D97-AF65-F5344CB8AC3E}">
        <p14:creationId xmlns:p14="http://schemas.microsoft.com/office/powerpoint/2010/main" val="40435564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1102519"/>
          </a:xfrm>
        </p:spPr>
        <p:txBody>
          <a:bodyPr/>
          <a:lstStyle/>
          <a:p>
            <a:r>
              <a:rPr lang="x-none"/>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a:p>
        </p:txBody>
      </p:sp>
      <p:sp>
        <p:nvSpPr>
          <p:cNvPr id="4" name="Date Placeholder 3"/>
          <p:cNvSpPr>
            <a:spLocks noGrp="1"/>
          </p:cNvSpPr>
          <p:nvPr>
            <p:ph type="dt" sz="half" idx="10"/>
          </p:nvPr>
        </p:nvSpPr>
        <p:spPr/>
        <p:txBody>
          <a:bodyPr/>
          <a:lstStyle/>
          <a:p>
            <a:fld id="{05F3A41D-1BCA-0044-8A2D-F5681E6EFCB5}"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231169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05F3A41D-1BCA-0044-8A2D-F5681E6EFCB5}"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2080961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x-none"/>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05F3A41D-1BCA-0044-8A2D-F5681E6EFCB5}"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1835695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26363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idx="1"/>
          </p:nvPr>
        </p:nvSpPr>
        <p:spPr/>
        <p:txBody>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10"/>
          </p:nvPr>
        </p:nvSpPr>
        <p:spPr/>
        <p:txBody>
          <a:bodyPr/>
          <a:lstStyle/>
          <a:p>
            <a:fld id="{05F3A41D-1BCA-0044-8A2D-F5681E6EFCB5}"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64399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x-none"/>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05F3A41D-1BCA-0044-8A2D-F5681E6EFCB5}" type="datetimeFigureOut">
              <a:rPr lang="en-US" smtClean="0"/>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2451398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Date Placeholder 4"/>
          <p:cNvSpPr>
            <a:spLocks noGrp="1"/>
          </p:cNvSpPr>
          <p:nvPr>
            <p:ph type="dt" sz="half" idx="10"/>
          </p:nvPr>
        </p:nvSpPr>
        <p:spPr/>
        <p:txBody>
          <a:bodyPr/>
          <a:lstStyle/>
          <a:p>
            <a:fld id="{05F3A41D-1BCA-0044-8A2D-F5681E6EFCB5}"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3031882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7" name="Date Placeholder 6"/>
          <p:cNvSpPr>
            <a:spLocks noGrp="1"/>
          </p:cNvSpPr>
          <p:nvPr>
            <p:ph type="dt" sz="half" idx="10"/>
          </p:nvPr>
        </p:nvSpPr>
        <p:spPr/>
        <p:txBody>
          <a:bodyPr/>
          <a:lstStyle/>
          <a:p>
            <a:fld id="{05F3A41D-1BCA-0044-8A2D-F5681E6EFCB5}" type="datetimeFigureOut">
              <a:rPr lang="en-US" smtClean="0"/>
              <a:t>11/27/2021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301001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lang="en-US"/>
          </a:p>
        </p:txBody>
      </p:sp>
      <p:sp>
        <p:nvSpPr>
          <p:cNvPr id="3" name="Date Placeholder 2"/>
          <p:cNvSpPr>
            <a:spLocks noGrp="1"/>
          </p:cNvSpPr>
          <p:nvPr>
            <p:ph type="dt" sz="half" idx="10"/>
          </p:nvPr>
        </p:nvSpPr>
        <p:spPr/>
        <p:txBody>
          <a:bodyPr/>
          <a:lstStyle/>
          <a:p>
            <a:fld id="{05F3A41D-1BCA-0044-8A2D-F5681E6EFCB5}" type="datetimeFigureOut">
              <a:rPr lang="en-US" smtClean="0"/>
              <a:t>11/27/2021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258144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3A41D-1BCA-0044-8A2D-F5681E6EFCB5}" type="datetimeFigureOut">
              <a:rPr lang="en-US" smtClean="0"/>
              <a:t>11/27/2021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211075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87"/>
            <a:ext cx="3008313" cy="871538"/>
          </a:xfrm>
        </p:spPr>
        <p:txBody>
          <a:bodyPr anchor="b"/>
          <a:lstStyle>
            <a:lvl1pPr algn="l">
              <a:defRPr sz="2000" b="1"/>
            </a:lvl1pPr>
          </a:lstStyle>
          <a:p>
            <a:r>
              <a:rPr lang="x-none"/>
              <a:t>Click to edit Master title style</a:t>
            </a:r>
            <a:endParaRPr lang="en-US"/>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5F3A41D-1BCA-0044-8A2D-F5681E6EFCB5}"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3875914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5F3A41D-1BCA-0044-8A2D-F5681E6EFCB5}" type="datetimeFigureOut">
              <a:rPr lang="en-US" smtClean="0"/>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E68CA6-DB1C-4942-ADF2-0AE7EE08FC34}" type="slidenum">
              <a:rPr lang="en-US" smtClean="0"/>
              <a:t>‹#›</a:t>
            </a:fld>
            <a:endParaRPr lang="en-US"/>
          </a:p>
        </p:txBody>
      </p:sp>
    </p:spTree>
    <p:extLst>
      <p:ext uri="{BB962C8B-B14F-4D97-AF65-F5344CB8AC3E}">
        <p14:creationId xmlns:p14="http://schemas.microsoft.com/office/powerpoint/2010/main" val="3893288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x-none"/>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5F3A41D-1BCA-0044-8A2D-F5681E6EFCB5}" type="datetimeFigureOut">
              <a:rPr lang="en-US" smtClean="0"/>
              <a:t>11/27/2021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E68CA6-DB1C-4942-ADF2-0AE7EE08FC34}" type="slidenum">
              <a:rPr lang="en-US" smtClean="0"/>
              <a:t>‹#›</a:t>
            </a:fld>
            <a:endParaRPr lang="en-US"/>
          </a:p>
        </p:txBody>
      </p:sp>
    </p:spTree>
    <p:extLst>
      <p:ext uri="{BB962C8B-B14F-4D97-AF65-F5344CB8AC3E}">
        <p14:creationId xmlns:p14="http://schemas.microsoft.com/office/powerpoint/2010/main" val="4188428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procurement.gov.cy/"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eprocurement.gov.c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230678" y="0"/>
            <a:ext cx="2913321" cy="514349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000" b="1" dirty="0">
              <a:solidFill>
                <a:srgbClr val="093257"/>
              </a:solidFill>
              <a:latin typeface="Roboto Medium"/>
              <a:cs typeface="Roboto Medium"/>
            </a:endParaRPr>
          </a:p>
          <a:p>
            <a:endParaRPr lang="en-US" sz="2000" b="1" dirty="0">
              <a:solidFill>
                <a:srgbClr val="093257"/>
              </a:solidFill>
              <a:latin typeface="Roboto Medium"/>
              <a:cs typeface="Roboto Medium"/>
            </a:endParaRPr>
          </a:p>
          <a:p>
            <a:endParaRPr lang="el-GR" sz="3600" b="1" dirty="0">
              <a:solidFill>
                <a:srgbClr val="093257"/>
              </a:solidFill>
              <a:cs typeface="Roboto Medium"/>
            </a:endParaRPr>
          </a:p>
          <a:p>
            <a:endParaRPr lang="en-US" sz="2000" dirty="0">
              <a:solidFill>
                <a:srgbClr val="093257"/>
              </a:solidFill>
              <a:latin typeface="Roboto Medium"/>
              <a:cs typeface="Roboto Medium"/>
            </a:endParaRPr>
          </a:p>
        </p:txBody>
      </p:sp>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58167" y1="69917" x2="58167" y2="69917"/>
                        <a14:backgroundMark x1="27667" y1="42500" x2="27667" y2="42500"/>
                        <a14:backgroundMark x1="14417" y1="56167" x2="14417" y2="56167"/>
                        <a14:backgroundMark x1="22583" y1="58250" x2="22583" y2="58250"/>
                        <a14:backgroundMark x1="17500" y1="46917" x2="17500" y2="46917"/>
                        <a14:backgroundMark x1="48667" y1="76333" x2="48667" y2="76333"/>
                      </a14:backgroundRemoval>
                    </a14:imgEffect>
                  </a14:imgLayer>
                </a14:imgProps>
              </a:ext>
              <a:ext uri="{28A0092B-C50C-407E-A947-70E740481C1C}">
                <a14:useLocalDpi xmlns:a14="http://schemas.microsoft.com/office/drawing/2010/main" val="0"/>
              </a:ext>
            </a:extLst>
          </a:blip>
          <a:srcRect l="8781" t="24383" r="4369" b="16378"/>
          <a:stretch/>
        </p:blipFill>
        <p:spPr>
          <a:xfrm>
            <a:off x="2632293" y="105132"/>
            <a:ext cx="6081160" cy="4438643"/>
          </a:xfrm>
          <a:prstGeom prst="rect">
            <a:avLst/>
          </a:prstGeom>
          <a:solidFill>
            <a:schemeClr val="bg1"/>
          </a:solidFill>
          <a:ln>
            <a:noFill/>
          </a:ln>
          <a:effectLst/>
        </p:spPr>
      </p:pic>
      <p:sp>
        <p:nvSpPr>
          <p:cNvPr id="5" name="Rectangle 4"/>
          <p:cNvSpPr/>
          <p:nvPr/>
        </p:nvSpPr>
        <p:spPr>
          <a:xfrm>
            <a:off x="39033" y="-4227"/>
            <a:ext cx="4148026" cy="1415772"/>
          </a:xfrm>
          <a:prstGeom prst="rect">
            <a:avLst/>
          </a:prstGeom>
          <a:solidFill>
            <a:schemeClr val="bg1"/>
          </a:solidFill>
        </p:spPr>
        <p:txBody>
          <a:bodyPr wrap="square">
            <a:spAutoFit/>
          </a:bodyPr>
          <a:lstStyle/>
          <a:p>
            <a:r>
              <a:rPr lang="en-GB" sz="2600" b="1"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Roboto Medium"/>
              </a:rPr>
              <a:t>Passenger Maritime Link between </a:t>
            </a:r>
            <a:endParaRPr lang="el-GR" sz="2600" b="1"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Roboto Medium"/>
            </a:endParaRPr>
          </a:p>
          <a:p>
            <a:r>
              <a:rPr lang="en-GB" sz="3400" b="1"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Roboto Medium"/>
              </a:rPr>
              <a:t>Cyprus-Greece</a:t>
            </a:r>
            <a:endParaRPr lang="en-US" sz="1200" b="1" i="1"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Roboto Medium"/>
            </a:endParaRPr>
          </a:p>
        </p:txBody>
      </p:sp>
      <p:sp>
        <p:nvSpPr>
          <p:cNvPr id="6" name="Rectangle 5"/>
          <p:cNvSpPr/>
          <p:nvPr/>
        </p:nvSpPr>
        <p:spPr>
          <a:xfrm>
            <a:off x="-1" y="4051333"/>
            <a:ext cx="3840481" cy="707886"/>
          </a:xfrm>
          <a:prstGeom prst="rect">
            <a:avLst/>
          </a:prstGeom>
        </p:spPr>
        <p:txBody>
          <a:bodyPr wrap="square">
            <a:spAutoFit/>
          </a:bodyPr>
          <a:lstStyle/>
          <a:p>
            <a:r>
              <a:rPr lang="en-GB" sz="2000" b="1" dirty="0">
                <a:solidFill>
                  <a:schemeClr val="tx2">
                    <a:lumMod val="50000"/>
                  </a:schemeClr>
                </a:solidFill>
                <a:effectLst>
                  <a:outerShdw blurRad="38100" dist="38100" dir="2700000" algn="tl">
                    <a:srgbClr val="000000">
                      <a:alpha val="43137"/>
                    </a:srgbClr>
                  </a:outerShdw>
                </a:effectLst>
                <a:latin typeface="Arial Narrow" panose="020B0606020202030204" pitchFamily="34" charset="0"/>
                <a:cs typeface="Roboto Medium"/>
              </a:rPr>
              <a:t>Launching of a European Open Tender Procedure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03690" y="333485"/>
            <a:ext cx="1740309" cy="1410104"/>
          </a:xfrm>
          <a:prstGeom prst="rect">
            <a:avLst/>
          </a:prstGeom>
        </p:spPr>
      </p:pic>
    </p:spTree>
    <p:extLst>
      <p:ext uri="{BB962C8B-B14F-4D97-AF65-F5344CB8AC3E}">
        <p14:creationId xmlns:p14="http://schemas.microsoft.com/office/powerpoint/2010/main" val="1068064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B1E5-28D4-489B-A6C6-F96137427AE4}"/>
              </a:ext>
            </a:extLst>
          </p:cNvPr>
          <p:cNvSpPr>
            <a:spLocks noGrp="1"/>
          </p:cNvSpPr>
          <p:nvPr>
            <p:ph type="title"/>
          </p:nvPr>
        </p:nvSpPr>
        <p:spPr>
          <a:xfrm>
            <a:off x="219919" y="88489"/>
            <a:ext cx="8691733" cy="605991"/>
          </a:xfrm>
          <a:solidFill>
            <a:schemeClr val="accent1">
              <a:lumMod val="60000"/>
              <a:lumOff val="40000"/>
            </a:schemeClr>
          </a:solidFill>
        </p:spPr>
        <p:txBody>
          <a:bodyPr>
            <a:normAutofit/>
          </a:bodyPr>
          <a:lstStyle/>
          <a:p>
            <a:r>
              <a:rPr lang="en-US" sz="1800" b="1" dirty="0">
                <a:solidFill>
                  <a:schemeClr val="tx2"/>
                </a:solidFill>
              </a:rPr>
              <a:t>OPEN TENDER PROCEDURE - </a:t>
            </a:r>
            <a:r>
              <a:rPr lang="en-GB" sz="1800" b="1" dirty="0">
                <a:solidFill>
                  <a:schemeClr val="tx2"/>
                </a:solidFill>
              </a:rPr>
              <a:t>DOCUMENTS REQUIRED TO BE SUBMITTED</a:t>
            </a:r>
            <a:endParaRPr lang="en-CY" sz="1800" b="1" dirty="0">
              <a:solidFill>
                <a:schemeClr val="tx2"/>
              </a:solidFill>
            </a:endParaRPr>
          </a:p>
        </p:txBody>
      </p:sp>
      <p:sp>
        <p:nvSpPr>
          <p:cNvPr id="3" name="Content Placeholder 2">
            <a:extLst>
              <a:ext uri="{FF2B5EF4-FFF2-40B4-BE49-F238E27FC236}">
                <a16:creationId xmlns:a16="http://schemas.microsoft.com/office/drawing/2014/main" id="{95F0EFD0-207A-4E03-8DF5-3DEA5BC1E830}"/>
              </a:ext>
            </a:extLst>
          </p:cNvPr>
          <p:cNvSpPr>
            <a:spLocks noGrp="1"/>
          </p:cNvSpPr>
          <p:nvPr>
            <p:ph idx="1"/>
          </p:nvPr>
        </p:nvSpPr>
        <p:spPr>
          <a:xfrm>
            <a:off x="219919" y="694482"/>
            <a:ext cx="8691733" cy="4360529"/>
          </a:xfrm>
          <a:solidFill>
            <a:schemeClr val="accent1">
              <a:lumMod val="20000"/>
              <a:lumOff val="80000"/>
            </a:schemeClr>
          </a:solidFill>
        </p:spPr>
        <p:txBody>
          <a:bodyPr>
            <a:normAutofit fontScale="25000" lnSpcReduction="20000"/>
          </a:bodyPr>
          <a:lstStyle/>
          <a:p>
            <a:pPr marL="0" indent="0">
              <a:buNone/>
            </a:pPr>
            <a:endParaRPr lang="en-US" sz="1800" b="1" dirty="0">
              <a:solidFill>
                <a:schemeClr val="tx2"/>
              </a:solidFill>
              <a:latin typeface="+mj-lt"/>
              <a:ea typeface="+mj-ea"/>
              <a:cs typeface="+mj-cs"/>
            </a:endParaRPr>
          </a:p>
          <a:p>
            <a:pPr marL="0" indent="0">
              <a:buNone/>
            </a:pPr>
            <a:r>
              <a:rPr lang="en-GB" sz="6400" b="1" dirty="0">
                <a:solidFill>
                  <a:schemeClr val="tx2"/>
                </a:solidFill>
                <a:effectLst>
                  <a:outerShdw blurRad="38100" dist="38100" dir="2700000" algn="tl">
                    <a:srgbClr val="000000">
                      <a:alpha val="43137"/>
                    </a:srgbClr>
                  </a:outerShdw>
                </a:effectLst>
                <a:latin typeface="+mj-lt"/>
                <a:ea typeface="+mj-ea"/>
                <a:cs typeface="+mj-cs"/>
              </a:rPr>
              <a:t>MAIN </a:t>
            </a:r>
            <a:r>
              <a:rPr lang="en-US" sz="6400" b="1" dirty="0">
                <a:solidFill>
                  <a:schemeClr val="tx2"/>
                </a:solidFill>
                <a:effectLst>
                  <a:outerShdw blurRad="38100" dist="38100" dir="2700000" algn="tl">
                    <a:srgbClr val="000000">
                      <a:alpha val="43137"/>
                    </a:srgbClr>
                  </a:outerShdw>
                </a:effectLst>
                <a:latin typeface="+mj-lt"/>
                <a:ea typeface="+mj-ea"/>
                <a:cs typeface="+mj-cs"/>
              </a:rPr>
              <a:t>DOCUMENTS TO BE SUBMITED IN EACH SUB FOLDER:</a:t>
            </a:r>
          </a:p>
          <a:p>
            <a:pPr marL="0" indent="0">
              <a:buNone/>
            </a:pPr>
            <a:endParaRPr lang="en-US" sz="4300" b="1" dirty="0">
              <a:solidFill>
                <a:schemeClr val="tx2"/>
              </a:solidFill>
              <a:latin typeface="+mj-lt"/>
              <a:ea typeface="+mj-ea"/>
              <a:cs typeface="+mj-cs"/>
            </a:endParaRPr>
          </a:p>
          <a:p>
            <a:pPr marL="0" indent="0">
              <a:buNone/>
            </a:pPr>
            <a:r>
              <a:rPr lang="en-US" sz="5600" b="1" dirty="0">
                <a:solidFill>
                  <a:schemeClr val="tx2"/>
                </a:solidFill>
                <a:effectLst>
                  <a:outerShdw blurRad="38100" dist="38100" dir="2700000" algn="tl">
                    <a:srgbClr val="000000">
                      <a:alpha val="43137"/>
                    </a:srgbClr>
                  </a:outerShdw>
                </a:effectLst>
                <a:latin typeface="+mj-lt"/>
                <a:ea typeface="+mj-ea"/>
                <a:cs typeface="+mj-cs"/>
              </a:rPr>
              <a:t>“Eligibility Criteria sub folder”</a:t>
            </a:r>
          </a:p>
          <a:p>
            <a:pPr marL="0" indent="0">
              <a:lnSpc>
                <a:spcPct val="130000"/>
              </a:lnSpc>
              <a:spcBef>
                <a:spcPts val="0"/>
              </a:spcBef>
              <a:buNone/>
            </a:pPr>
            <a:r>
              <a:rPr lang="en-US" sz="4300" b="1" dirty="0">
                <a:solidFill>
                  <a:schemeClr val="tx2"/>
                </a:solidFill>
                <a:latin typeface="+mj-lt"/>
                <a:ea typeface="+mj-ea"/>
                <a:cs typeface="+mj-cs"/>
              </a:rPr>
              <a:t>	</a:t>
            </a:r>
            <a:r>
              <a:rPr lang="en-US" sz="4400" b="1" dirty="0">
                <a:solidFill>
                  <a:schemeClr val="tx2"/>
                </a:solidFill>
                <a:latin typeface="+mj-lt"/>
                <a:ea typeface="+mj-ea"/>
                <a:cs typeface="+mj-cs"/>
              </a:rPr>
              <a:t>Form 1(EN) or 1A (EL) (Tender Guarantee)</a:t>
            </a:r>
          </a:p>
          <a:p>
            <a:pPr marL="0" indent="0">
              <a:lnSpc>
                <a:spcPct val="130000"/>
              </a:lnSpc>
              <a:spcBef>
                <a:spcPts val="0"/>
              </a:spcBef>
              <a:buNone/>
            </a:pPr>
            <a:r>
              <a:rPr lang="en-US" sz="4400" b="1" dirty="0">
                <a:solidFill>
                  <a:schemeClr val="tx2"/>
                </a:solidFill>
                <a:latin typeface="+mj-lt"/>
                <a:ea typeface="+mj-ea"/>
                <a:cs typeface="+mj-cs"/>
              </a:rPr>
              <a:t>	Form 2 (Solemn declaration Tenderers personal situation)</a:t>
            </a:r>
          </a:p>
          <a:p>
            <a:pPr marL="0" indent="0">
              <a:lnSpc>
                <a:spcPct val="130000"/>
              </a:lnSpc>
              <a:spcBef>
                <a:spcPts val="0"/>
              </a:spcBef>
              <a:buNone/>
            </a:pPr>
            <a:r>
              <a:rPr lang="en-US" sz="4400" b="1" dirty="0">
                <a:solidFill>
                  <a:schemeClr val="tx2"/>
                </a:solidFill>
                <a:latin typeface="+mj-lt"/>
                <a:ea typeface="+mj-ea"/>
                <a:cs typeface="+mj-cs"/>
              </a:rPr>
              <a:t>	Form 5 (CVs of key experts i.e. of the Project Manager, Safety and Technical Manager)</a:t>
            </a:r>
          </a:p>
          <a:p>
            <a:pPr marL="0" indent="0">
              <a:lnSpc>
                <a:spcPct val="130000"/>
              </a:lnSpc>
              <a:spcBef>
                <a:spcPts val="0"/>
              </a:spcBef>
              <a:buNone/>
            </a:pPr>
            <a:r>
              <a:rPr lang="en-US" sz="4400" b="1" dirty="0">
                <a:solidFill>
                  <a:schemeClr val="tx2"/>
                </a:solidFill>
                <a:latin typeface="+mj-lt"/>
                <a:ea typeface="+mj-ea"/>
                <a:cs typeface="+mj-cs"/>
              </a:rPr>
              <a:t>	Form 6 (Declaration for the protection of employees)</a:t>
            </a:r>
          </a:p>
          <a:p>
            <a:pPr marL="0" indent="0">
              <a:lnSpc>
                <a:spcPct val="130000"/>
              </a:lnSpc>
              <a:spcBef>
                <a:spcPts val="0"/>
              </a:spcBef>
              <a:buNone/>
            </a:pPr>
            <a:r>
              <a:rPr lang="en-US" sz="4400" b="1" dirty="0">
                <a:solidFill>
                  <a:schemeClr val="tx2"/>
                </a:solidFill>
                <a:latin typeface="+mj-lt"/>
                <a:ea typeface="+mj-ea"/>
                <a:cs typeface="+mj-cs"/>
              </a:rPr>
              <a:t>	Form 14 (Declaration of other entities) only if the tenderer relies on the capacities and resources of other entities, and</a:t>
            </a:r>
          </a:p>
          <a:p>
            <a:pPr marL="0" indent="0">
              <a:lnSpc>
                <a:spcPct val="130000"/>
              </a:lnSpc>
              <a:spcBef>
                <a:spcPts val="0"/>
              </a:spcBef>
              <a:buNone/>
            </a:pPr>
            <a:r>
              <a:rPr lang="en-US" sz="4400" b="1" dirty="0">
                <a:solidFill>
                  <a:schemeClr val="tx2"/>
                </a:solidFill>
                <a:latin typeface="+mj-lt"/>
                <a:ea typeface="+mj-ea"/>
                <a:cs typeface="+mj-cs"/>
              </a:rPr>
              <a:t>	Proof of establishment of Shipping Company, memorandum of association (scope and activities), Certificates of Shareholders and  	Directors.</a:t>
            </a:r>
          </a:p>
          <a:p>
            <a:pPr marL="0" indent="0">
              <a:buNone/>
            </a:pPr>
            <a:endParaRPr lang="en-US" sz="4300" b="1" dirty="0">
              <a:solidFill>
                <a:schemeClr val="tx2"/>
              </a:solidFill>
              <a:latin typeface="+mj-lt"/>
              <a:ea typeface="+mj-ea"/>
              <a:cs typeface="+mj-cs"/>
            </a:endParaRPr>
          </a:p>
          <a:p>
            <a:pPr marL="0" indent="0">
              <a:buNone/>
            </a:pPr>
            <a:r>
              <a:rPr lang="en-US" sz="5600" b="1" dirty="0">
                <a:solidFill>
                  <a:schemeClr val="tx2"/>
                </a:solidFill>
                <a:effectLst>
                  <a:outerShdw blurRad="38100" dist="38100" dir="2700000" algn="tl">
                    <a:srgbClr val="000000">
                      <a:alpha val="43137"/>
                    </a:srgbClr>
                  </a:outerShdw>
                </a:effectLst>
                <a:latin typeface="+mj-lt"/>
                <a:ea typeface="+mj-ea"/>
                <a:cs typeface="+mj-cs"/>
              </a:rPr>
              <a:t>“Technical Part sub folder”</a:t>
            </a:r>
          </a:p>
          <a:p>
            <a:pPr marL="0" indent="0">
              <a:lnSpc>
                <a:spcPct val="130000"/>
              </a:lnSpc>
              <a:spcBef>
                <a:spcPts val="0"/>
              </a:spcBef>
              <a:buNone/>
            </a:pPr>
            <a:r>
              <a:rPr lang="en-US" sz="4300" b="1" dirty="0">
                <a:solidFill>
                  <a:schemeClr val="tx2"/>
                </a:solidFill>
                <a:latin typeface="+mj-lt"/>
                <a:ea typeface="+mj-ea"/>
                <a:cs typeface="+mj-cs"/>
              </a:rPr>
              <a:t>	Form 7 (Technical Offer)</a:t>
            </a:r>
          </a:p>
          <a:p>
            <a:pPr marL="0" indent="0">
              <a:lnSpc>
                <a:spcPct val="130000"/>
              </a:lnSpc>
              <a:spcBef>
                <a:spcPts val="0"/>
              </a:spcBef>
              <a:buNone/>
            </a:pPr>
            <a:r>
              <a:rPr lang="en-US" sz="4300" b="1" dirty="0">
                <a:solidFill>
                  <a:schemeClr val="tx2"/>
                </a:solidFill>
                <a:latin typeface="+mj-lt"/>
                <a:ea typeface="+mj-ea"/>
                <a:cs typeface="+mj-cs"/>
              </a:rPr>
              <a:t>	Form 7A (Vessel’s specification and other information)</a:t>
            </a:r>
          </a:p>
          <a:p>
            <a:pPr marL="0" indent="0">
              <a:lnSpc>
                <a:spcPct val="130000"/>
              </a:lnSpc>
              <a:spcBef>
                <a:spcPts val="0"/>
              </a:spcBef>
              <a:buNone/>
            </a:pPr>
            <a:r>
              <a:rPr lang="en-US" sz="4300" b="1" dirty="0">
                <a:solidFill>
                  <a:schemeClr val="tx2"/>
                </a:solidFill>
                <a:latin typeface="+mj-lt"/>
                <a:ea typeface="+mj-ea"/>
                <a:cs typeface="+mj-cs"/>
              </a:rPr>
              <a:t>	Form 8 (Project Team) + Organizational structure of project team</a:t>
            </a:r>
          </a:p>
          <a:p>
            <a:pPr marL="0" indent="0">
              <a:lnSpc>
                <a:spcPct val="130000"/>
              </a:lnSpc>
              <a:spcBef>
                <a:spcPts val="0"/>
              </a:spcBef>
              <a:buNone/>
            </a:pPr>
            <a:r>
              <a:rPr lang="en-US" sz="4300" b="1" dirty="0">
                <a:solidFill>
                  <a:schemeClr val="tx2"/>
                </a:solidFill>
                <a:latin typeface="+mj-lt"/>
                <a:ea typeface="+mj-ea"/>
                <a:cs typeface="+mj-cs"/>
              </a:rPr>
              <a:t>	Form 5 (CVs of other experts)</a:t>
            </a:r>
          </a:p>
          <a:p>
            <a:pPr marL="0" indent="0">
              <a:lnSpc>
                <a:spcPct val="140000"/>
              </a:lnSpc>
              <a:spcBef>
                <a:spcPts val="0"/>
              </a:spcBef>
              <a:buNone/>
            </a:pPr>
            <a:endParaRPr lang="en-US" sz="4300" dirty="0">
              <a:solidFill>
                <a:schemeClr val="tx2"/>
              </a:solidFill>
              <a:latin typeface="+mj-lt"/>
              <a:ea typeface="+mj-ea"/>
              <a:cs typeface="+mj-cs"/>
            </a:endParaRPr>
          </a:p>
          <a:p>
            <a:pPr marL="0" indent="0">
              <a:buNone/>
            </a:pPr>
            <a:r>
              <a:rPr lang="en-US" sz="5600" b="1" dirty="0">
                <a:solidFill>
                  <a:schemeClr val="tx2"/>
                </a:solidFill>
                <a:effectLst>
                  <a:outerShdw blurRad="38100" dist="38100" dir="2700000" algn="tl">
                    <a:srgbClr val="000000">
                      <a:alpha val="43137"/>
                    </a:srgbClr>
                  </a:outerShdw>
                </a:effectLst>
                <a:latin typeface="+mj-lt"/>
                <a:ea typeface="+mj-ea"/>
                <a:cs typeface="+mj-cs"/>
              </a:rPr>
              <a:t>“Financial offer sub folder”</a:t>
            </a:r>
          </a:p>
          <a:p>
            <a:pPr marL="0" indent="0">
              <a:lnSpc>
                <a:spcPct val="130000"/>
              </a:lnSpc>
              <a:spcBef>
                <a:spcPts val="0"/>
              </a:spcBef>
              <a:buNone/>
            </a:pPr>
            <a:r>
              <a:rPr lang="en-US" sz="4300" b="1" dirty="0">
                <a:solidFill>
                  <a:schemeClr val="tx2"/>
                </a:solidFill>
                <a:latin typeface="+mj-lt"/>
                <a:ea typeface="+mj-ea"/>
                <a:cs typeface="+mj-cs"/>
              </a:rPr>
              <a:t>	</a:t>
            </a:r>
            <a:r>
              <a:rPr lang="en-US" sz="4400" b="1" dirty="0">
                <a:solidFill>
                  <a:schemeClr val="tx2"/>
                </a:solidFill>
                <a:latin typeface="+mj-lt"/>
                <a:ea typeface="+mj-ea"/>
                <a:cs typeface="+mj-cs"/>
              </a:rPr>
              <a:t>Form 8 (Financial Offer)</a:t>
            </a:r>
          </a:p>
          <a:p>
            <a:pPr marL="0" indent="0">
              <a:lnSpc>
                <a:spcPct val="130000"/>
              </a:lnSpc>
              <a:spcBef>
                <a:spcPts val="0"/>
              </a:spcBef>
              <a:buNone/>
            </a:pPr>
            <a:endParaRPr lang="en-US" sz="4300" dirty="0">
              <a:solidFill>
                <a:schemeClr val="tx2"/>
              </a:solidFill>
              <a:latin typeface="+mj-lt"/>
              <a:ea typeface="+mj-ea"/>
              <a:cs typeface="+mj-cs"/>
            </a:endParaRPr>
          </a:p>
          <a:p>
            <a:pPr marL="0" indent="0">
              <a:buNone/>
            </a:pPr>
            <a:r>
              <a:rPr lang="en-US" sz="5600" b="1" dirty="0">
                <a:solidFill>
                  <a:schemeClr val="tx2"/>
                </a:solidFill>
                <a:effectLst>
                  <a:outerShdw blurRad="38100" dist="38100" dir="2700000" algn="tl">
                    <a:srgbClr val="000000">
                      <a:alpha val="43137"/>
                    </a:srgbClr>
                  </a:outerShdw>
                </a:effectLst>
                <a:latin typeface="+mj-lt"/>
                <a:ea typeface="+mj-ea"/>
                <a:cs typeface="+mj-cs"/>
              </a:rPr>
              <a:t>Forms to be submitted only by the Successful Tenderer before signing of the Agreement: </a:t>
            </a:r>
          </a:p>
          <a:p>
            <a:pPr marL="0" indent="0">
              <a:lnSpc>
                <a:spcPct val="130000"/>
              </a:lnSpc>
              <a:spcBef>
                <a:spcPts val="0"/>
              </a:spcBef>
              <a:buNone/>
            </a:pPr>
            <a:r>
              <a:rPr lang="en-US" sz="4300" dirty="0">
                <a:solidFill>
                  <a:schemeClr val="tx2"/>
                </a:solidFill>
                <a:latin typeface="+mj-lt"/>
                <a:ea typeface="+mj-ea"/>
                <a:cs typeface="+mj-cs"/>
              </a:rPr>
              <a:t>	</a:t>
            </a:r>
            <a:r>
              <a:rPr lang="en-US" sz="4400" b="1" dirty="0">
                <a:solidFill>
                  <a:schemeClr val="tx2"/>
                </a:solidFill>
                <a:latin typeface="+mj-lt"/>
                <a:ea typeface="+mj-ea"/>
                <a:cs typeface="+mj-cs"/>
              </a:rPr>
              <a:t>Form 11 with supporting documents, Form 12 (EN) or 12A (EL), Form 15 with supporting documents</a:t>
            </a:r>
            <a:endParaRPr lang="en-CY" sz="4400" b="1" dirty="0">
              <a:solidFill>
                <a:schemeClr val="tx2"/>
              </a:solidFill>
              <a:latin typeface="+mj-lt"/>
              <a:ea typeface="+mj-ea"/>
              <a:cs typeface="+mj-cs"/>
            </a:endParaRPr>
          </a:p>
        </p:txBody>
      </p:sp>
    </p:spTree>
    <p:extLst>
      <p:ext uri="{BB962C8B-B14F-4D97-AF65-F5344CB8AC3E}">
        <p14:creationId xmlns:p14="http://schemas.microsoft.com/office/powerpoint/2010/main" val="366865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642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94145"/>
            <a:ext cx="9143999" cy="1019572"/>
          </a:xfrm>
          <a:prstGeom prst="rect">
            <a:avLst/>
          </a:prstGeom>
          <a:noFill/>
          <a:ln>
            <a:noFill/>
          </a:ln>
        </p:spPr>
      </p:pic>
      <p:sp>
        <p:nvSpPr>
          <p:cNvPr id="2051" name="Ellipse 37"/>
          <p:cNvSpPr>
            <a:spLocks noChangeArrowheads="1"/>
          </p:cNvSpPr>
          <p:nvPr/>
        </p:nvSpPr>
        <p:spPr bwMode="auto">
          <a:xfrm>
            <a:off x="5886956" y="4347396"/>
            <a:ext cx="309563" cy="57150"/>
          </a:xfrm>
          <a:prstGeom prst="ellipse">
            <a:avLst/>
          </a:prstGeom>
          <a:solidFill>
            <a:schemeClr val="accent1">
              <a:lumMod val="50000"/>
            </a:schemeClr>
          </a:solidFill>
          <a:ln>
            <a:solidFill>
              <a:schemeClr val="accent1">
                <a:lumMod val="50000"/>
              </a:schemeClr>
            </a:solidFill>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nb-NO" altLang="el-GR" sz="1350"/>
          </a:p>
        </p:txBody>
      </p:sp>
      <p:sp>
        <p:nvSpPr>
          <p:cNvPr id="2052" name="Ellipse 1"/>
          <p:cNvSpPr>
            <a:spLocks noChangeArrowheads="1"/>
          </p:cNvSpPr>
          <p:nvPr/>
        </p:nvSpPr>
        <p:spPr bwMode="auto">
          <a:xfrm>
            <a:off x="4661297" y="4232347"/>
            <a:ext cx="2719388" cy="323850"/>
          </a:xfrm>
          <a:prstGeom prst="ellipse">
            <a:avLst/>
          </a:prstGeom>
          <a:noFill/>
          <a:ln w="9525">
            <a:solidFill>
              <a:schemeClr val="accent1">
                <a:lumMod val="50000"/>
              </a:schemeClr>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nb-NO" altLang="el-GR" sz="1350"/>
          </a:p>
        </p:txBody>
      </p:sp>
      <p:sp>
        <p:nvSpPr>
          <p:cNvPr id="8" name="Form 7"/>
          <p:cNvSpPr/>
          <p:nvPr/>
        </p:nvSpPr>
        <p:spPr>
          <a:xfrm rot="5140224">
            <a:off x="2722200" y="697422"/>
            <a:ext cx="3816058" cy="3744206"/>
          </a:xfrm>
          <a:prstGeom prst="swooshArrow">
            <a:avLst>
              <a:gd name="adj1" fmla="val 16310"/>
              <a:gd name="adj2" fmla="val 31370"/>
            </a:avLst>
          </a:prstGeom>
          <a:solidFill>
            <a:schemeClr val="accent1">
              <a:lumMod val="50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Ellipse 10"/>
          <p:cNvSpPr/>
          <p:nvPr/>
        </p:nvSpPr>
        <p:spPr>
          <a:xfrm>
            <a:off x="3430165" y="1031526"/>
            <a:ext cx="83848" cy="83848"/>
          </a:xfrm>
          <a:prstGeom prst="ellipse">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sp>
        <p:nvSpPr>
          <p:cNvPr id="13" name="Rechteck 12"/>
          <p:cNvSpPr/>
          <p:nvPr/>
        </p:nvSpPr>
        <p:spPr bwMode="auto">
          <a:xfrm>
            <a:off x="3368915" y="525609"/>
            <a:ext cx="1565672" cy="6155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Ellipse 20"/>
          <p:cNvSpPr/>
          <p:nvPr/>
        </p:nvSpPr>
        <p:spPr>
          <a:xfrm>
            <a:off x="5299842" y="2424284"/>
            <a:ext cx="83848" cy="83848"/>
          </a:xfrm>
          <a:prstGeom prst="ellipse">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sp>
        <p:nvSpPr>
          <p:cNvPr id="25" name="Rechteck 24"/>
          <p:cNvSpPr/>
          <p:nvPr/>
        </p:nvSpPr>
        <p:spPr bwMode="auto">
          <a:xfrm>
            <a:off x="5598319" y="2306241"/>
            <a:ext cx="1565672" cy="61555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074" name="Gruppieren 12"/>
          <p:cNvGrpSpPr>
            <a:grpSpLocks/>
          </p:cNvGrpSpPr>
          <p:nvPr/>
        </p:nvGrpSpPr>
        <p:grpSpPr bwMode="auto">
          <a:xfrm>
            <a:off x="866063" y="4013146"/>
            <a:ext cx="3984077" cy="888836"/>
            <a:chOff x="3530096" y="4307808"/>
            <a:chExt cx="3371002" cy="1119995"/>
          </a:xfrm>
        </p:grpSpPr>
        <p:sp>
          <p:nvSpPr>
            <p:cNvPr id="35" name="Rechteck 34"/>
            <p:cNvSpPr/>
            <p:nvPr/>
          </p:nvSpPr>
          <p:spPr>
            <a:xfrm>
              <a:off x="3540224" y="4307808"/>
              <a:ext cx="2820589" cy="82053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6" name="Rechteck 35"/>
            <p:cNvSpPr/>
            <p:nvPr/>
          </p:nvSpPr>
          <p:spPr>
            <a:xfrm>
              <a:off x="3530096" y="4450300"/>
              <a:ext cx="3371002" cy="9775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36195" tIns="36195" rIns="36195" bIns="36195"/>
            <a:lstStyle/>
            <a:p>
              <a:pPr defTabSz="1266825">
                <a:lnSpc>
                  <a:spcPct val="90000"/>
                </a:lnSpc>
                <a:spcAft>
                  <a:spcPct val="35000"/>
                </a:spcAft>
                <a:defRPr/>
              </a:pPr>
              <a:r>
                <a:rPr lang="en-GB" sz="1500" b="1" u="sng" dirty="0">
                  <a:solidFill>
                    <a:schemeClr val="tx2"/>
                  </a:solidFill>
                </a:rPr>
                <a:t>TARGET</a:t>
              </a:r>
              <a:endParaRPr lang="el-GR" sz="1500" b="1" u="sng" dirty="0">
                <a:solidFill>
                  <a:schemeClr val="tx2"/>
                </a:solidFill>
              </a:endParaRPr>
            </a:p>
            <a:p>
              <a:pPr defTabSz="1266825">
                <a:lnSpc>
                  <a:spcPct val="90000"/>
                </a:lnSpc>
                <a:spcAft>
                  <a:spcPct val="35000"/>
                </a:spcAft>
                <a:defRPr/>
              </a:pPr>
              <a:r>
                <a:rPr lang="en-GB" sz="1500" b="1" dirty="0">
                  <a:solidFill>
                    <a:schemeClr val="tx2"/>
                  </a:solidFill>
                </a:rPr>
                <a:t>Commencement of the passenger maritime link between Cyprus-Greece by spring/summer 2022</a:t>
              </a:r>
              <a:endParaRPr lang="de-DE" sz="1500" b="1" dirty="0">
                <a:solidFill>
                  <a:schemeClr val="tx2"/>
                </a:solidFill>
              </a:endParaRPr>
            </a:p>
          </p:txBody>
        </p:sp>
      </p:grpSp>
      <p:sp>
        <p:nvSpPr>
          <p:cNvPr id="2075" name="Ellipse 36"/>
          <p:cNvSpPr>
            <a:spLocks noChangeArrowheads="1"/>
          </p:cNvSpPr>
          <p:nvPr/>
        </p:nvSpPr>
        <p:spPr bwMode="auto">
          <a:xfrm>
            <a:off x="5267325" y="4294598"/>
            <a:ext cx="1626394" cy="174991"/>
          </a:xfrm>
          <a:prstGeom prst="ellipse">
            <a:avLst/>
          </a:prstGeom>
          <a:noFill/>
          <a:ln w="9525">
            <a:solidFill>
              <a:schemeClr val="accent1">
                <a:lumMod val="50000"/>
              </a:schemeClr>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nb-NO" altLang="el-GR" sz="1350"/>
          </a:p>
        </p:txBody>
      </p:sp>
      <p:sp>
        <p:nvSpPr>
          <p:cNvPr id="2077" name="Text Box 17"/>
          <p:cNvSpPr txBox="1">
            <a:spLocks noChangeArrowheads="1"/>
          </p:cNvSpPr>
          <p:nvPr/>
        </p:nvSpPr>
        <p:spPr bwMode="auto">
          <a:xfrm>
            <a:off x="1481137" y="4731544"/>
            <a:ext cx="747713" cy="48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801688" eaLnBrk="0" hangingPunct="0">
              <a:defRPr>
                <a:solidFill>
                  <a:schemeClr val="tx1"/>
                </a:solidFill>
                <a:latin typeface="Arial" panose="020B0604020202020204" pitchFamily="34" charset="0"/>
                <a:cs typeface="Arial" panose="020B0604020202020204" pitchFamily="34" charset="0"/>
              </a:defRPr>
            </a:lvl1pPr>
            <a:lvl2pPr marL="742950" indent="-285750" defTabSz="801688" eaLnBrk="0" hangingPunct="0">
              <a:defRPr>
                <a:solidFill>
                  <a:schemeClr val="tx1"/>
                </a:solidFill>
                <a:latin typeface="Arial" panose="020B0604020202020204" pitchFamily="34" charset="0"/>
                <a:cs typeface="Arial" panose="020B0604020202020204" pitchFamily="34" charset="0"/>
              </a:defRPr>
            </a:lvl2pPr>
            <a:lvl3pPr marL="1143000" indent="-228600" defTabSz="801688" eaLnBrk="0" hangingPunct="0">
              <a:defRPr>
                <a:solidFill>
                  <a:schemeClr val="tx1"/>
                </a:solidFill>
                <a:latin typeface="Arial" panose="020B0604020202020204" pitchFamily="34" charset="0"/>
                <a:cs typeface="Arial" panose="020B0604020202020204" pitchFamily="34" charset="0"/>
              </a:defRPr>
            </a:lvl3pPr>
            <a:lvl4pPr marL="1600200" indent="-228600" defTabSz="801688" eaLnBrk="0" hangingPunct="0">
              <a:defRPr>
                <a:solidFill>
                  <a:schemeClr val="tx1"/>
                </a:solidFill>
                <a:latin typeface="Arial" panose="020B0604020202020204" pitchFamily="34" charset="0"/>
                <a:cs typeface="Arial" panose="020B0604020202020204" pitchFamily="34" charset="0"/>
              </a:defRPr>
            </a:lvl4pPr>
            <a:lvl5pPr marL="2057400" indent="-228600" defTabSz="801688" eaLnBrk="0" hangingPunct="0">
              <a:defRPr>
                <a:solidFill>
                  <a:schemeClr val="tx1"/>
                </a:solidFill>
                <a:latin typeface="Arial" panose="020B0604020202020204" pitchFamily="34" charset="0"/>
                <a:cs typeface="Arial" panose="020B0604020202020204" pitchFamily="34" charset="0"/>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l-GR" sz="600">
                <a:solidFill>
                  <a:srgbClr val="FFFFFF"/>
                </a:solidFill>
                <a:latin typeface="Calibri" panose="020F0502020204030204" pitchFamily="34" charset="0"/>
                <a:ea typeface="ＭＳ Ｐゴシック" panose="020B0600070205080204" pitchFamily="34" charset="-128"/>
              </a:rPr>
              <a:t>Your footer</a:t>
            </a:r>
          </a:p>
        </p:txBody>
      </p:sp>
      <p:sp>
        <p:nvSpPr>
          <p:cNvPr id="39" name="Rectangle 8"/>
          <p:cNvSpPr>
            <a:spLocks noChangeArrowheads="1"/>
          </p:cNvSpPr>
          <p:nvPr/>
        </p:nvSpPr>
        <p:spPr bwMode="gray">
          <a:xfrm>
            <a:off x="244549" y="71438"/>
            <a:ext cx="7885080" cy="42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b="1" dirty="0">
                <a:solidFill>
                  <a:srgbClr val="093257"/>
                </a:solidFill>
                <a:latin typeface="+mn-lt"/>
                <a:ea typeface="+mn-ea"/>
              </a:rPr>
              <a:t> </a:t>
            </a:r>
            <a:r>
              <a:rPr lang="en-GB" b="1" dirty="0">
                <a:solidFill>
                  <a:srgbClr val="093257"/>
                </a:solidFill>
                <a:latin typeface="+mn-lt"/>
                <a:ea typeface="+mn-ea"/>
              </a:rPr>
              <a:t>Maritime Link</a:t>
            </a:r>
            <a:r>
              <a:rPr lang="el-GR" b="1" dirty="0">
                <a:solidFill>
                  <a:srgbClr val="093257"/>
                </a:solidFill>
                <a:latin typeface="+mn-lt"/>
                <a:ea typeface="+mn-ea"/>
              </a:rPr>
              <a:t>: </a:t>
            </a:r>
            <a:r>
              <a:rPr lang="en-GB" b="1" dirty="0">
                <a:solidFill>
                  <a:srgbClr val="093257"/>
                </a:solidFill>
                <a:latin typeface="+mn-lt"/>
                <a:ea typeface="+mn-ea"/>
              </a:rPr>
              <a:t>Relaunching of European Open Tender Procedure</a:t>
            </a:r>
            <a:endParaRPr lang="de-DE" altLang="el-GR" b="1" dirty="0">
              <a:solidFill>
                <a:srgbClr val="093257"/>
              </a:solidFill>
              <a:latin typeface="+mn-lt"/>
              <a:ea typeface="+mn-ea"/>
            </a:endParaRPr>
          </a:p>
        </p:txBody>
      </p:sp>
      <p:sp>
        <p:nvSpPr>
          <p:cNvPr id="43" name="Rektangel 39"/>
          <p:cNvSpPr>
            <a:spLocks noChangeArrowheads="1"/>
          </p:cNvSpPr>
          <p:nvPr/>
        </p:nvSpPr>
        <p:spPr bwMode="auto">
          <a:xfrm>
            <a:off x="4463845" y="602223"/>
            <a:ext cx="4197665" cy="88331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8016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0168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0168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0168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0168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en-GB" altLang="el-GR" sz="1400" b="1" noProof="1">
                <a:solidFill>
                  <a:schemeClr val="tx2"/>
                </a:solidFill>
                <a:latin typeface="+mn-lt"/>
                <a:cs typeface="Arial" panose="020B0604020202020204" pitchFamily="34" charset="0"/>
              </a:rPr>
              <a:t>FEB 2021</a:t>
            </a:r>
          </a:p>
          <a:p>
            <a:pPr algn="just" eaLnBrk="1" hangingPunct="1">
              <a:spcBef>
                <a:spcPct val="20000"/>
              </a:spcBef>
            </a:pPr>
            <a:r>
              <a:rPr lang="en-US" sz="1100" dirty="0">
                <a:solidFill>
                  <a:schemeClr val="tx2"/>
                </a:solidFill>
                <a:latin typeface="+mn-lt"/>
                <a:ea typeface="Calibri" panose="020F0502020204030204" pitchFamily="34" charset="0"/>
              </a:rPr>
              <a:t>SDM commenced a number of contacts with the shipping industry, and potential Tenderers to improve Tender Documents. </a:t>
            </a:r>
            <a:endParaRPr lang="en-GB" altLang="el-GR" sz="1100" b="1" noProof="1">
              <a:solidFill>
                <a:schemeClr val="tx2"/>
              </a:solidFill>
              <a:latin typeface="+mn-lt"/>
              <a:cs typeface="Arial" panose="020B0604020202020204" pitchFamily="34" charset="0"/>
            </a:endParaRPr>
          </a:p>
          <a:p>
            <a:pPr eaLnBrk="1" hangingPunct="1">
              <a:spcBef>
                <a:spcPct val="20000"/>
              </a:spcBef>
            </a:pPr>
            <a:endParaRPr lang="en-GB" altLang="el-GR" sz="1100" b="1" noProof="1">
              <a:solidFill>
                <a:schemeClr val="tx2"/>
              </a:solidFill>
              <a:latin typeface="+mn-lt"/>
              <a:cs typeface="Arial" panose="020B0604020202020204" pitchFamily="34" charset="0"/>
            </a:endParaRPr>
          </a:p>
        </p:txBody>
      </p:sp>
      <p:sp>
        <p:nvSpPr>
          <p:cNvPr id="45" name="Rektangel 100"/>
          <p:cNvSpPr>
            <a:spLocks noChangeArrowheads="1"/>
          </p:cNvSpPr>
          <p:nvPr/>
        </p:nvSpPr>
        <p:spPr bwMode="auto">
          <a:xfrm>
            <a:off x="805919" y="3192519"/>
            <a:ext cx="4124508" cy="8156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8016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0168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0168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0168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0168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GB" altLang="el-GR" sz="1400" b="1" noProof="1">
                <a:solidFill>
                  <a:schemeClr val="tx2"/>
                </a:solidFill>
                <a:latin typeface="Calibri" panose="020F0502020204030204" pitchFamily="34" charset="0"/>
                <a:cs typeface="Arial" panose="020B0604020202020204" pitchFamily="34" charset="0"/>
              </a:rPr>
              <a:t>25 NOV 2021</a:t>
            </a:r>
            <a:endParaRPr lang="el-GR" altLang="el-GR" sz="1400" b="1" noProof="1">
              <a:solidFill>
                <a:schemeClr val="tx2"/>
              </a:solidFill>
              <a:latin typeface="Calibri" panose="020F0502020204030204" pitchFamily="34" charset="0"/>
              <a:cs typeface="Arial" panose="020B0604020202020204" pitchFamily="34" charset="0"/>
            </a:endParaRPr>
          </a:p>
          <a:p>
            <a:pPr algn="r" eaLnBrk="1" hangingPunct="1"/>
            <a:r>
              <a:rPr lang="en-GB" altLang="el-GR" sz="1100" noProof="1">
                <a:solidFill>
                  <a:schemeClr val="tx2"/>
                </a:solidFill>
                <a:latin typeface="Calibri" panose="020F0502020204030204" pitchFamily="34" charset="0"/>
                <a:cs typeface="Arial" panose="020B0604020202020204" pitchFamily="34" charset="0"/>
              </a:rPr>
              <a:t>Launching of European Open Tender Procedure </a:t>
            </a:r>
            <a:r>
              <a:rPr lang="en-US" altLang="el-GR" sz="1100" b="1" noProof="1">
                <a:solidFill>
                  <a:schemeClr val="tx2"/>
                </a:solidFill>
                <a:latin typeface="Calibri" panose="020F0502020204030204" pitchFamily="34" charset="0"/>
                <a:cs typeface="Arial" panose="020B0604020202020204" pitchFamily="34" charset="0"/>
              </a:rPr>
              <a:t>SDM 14/2021</a:t>
            </a:r>
            <a:r>
              <a:rPr lang="el-GR" altLang="el-GR" sz="1100" b="1" noProof="1">
                <a:solidFill>
                  <a:schemeClr val="tx2"/>
                </a:solidFill>
                <a:latin typeface="Calibri" panose="020F0502020204030204" pitchFamily="34" charset="0"/>
                <a:cs typeface="Arial" panose="020B0604020202020204" pitchFamily="34" charset="0"/>
              </a:rPr>
              <a:t> </a:t>
            </a:r>
          </a:p>
          <a:p>
            <a:pPr algn="r" eaLnBrk="1" hangingPunct="1"/>
            <a:r>
              <a:rPr lang="en-GB" altLang="el-GR" sz="1100" noProof="1">
                <a:solidFill>
                  <a:schemeClr val="tx2"/>
                </a:solidFill>
                <a:latin typeface="Calibri" panose="020F0502020204030204" pitchFamily="34" charset="0"/>
                <a:cs typeface="Arial" panose="020B0604020202020204" pitchFamily="34" charset="0"/>
              </a:rPr>
              <a:t>on the CY eprocurement platform </a:t>
            </a:r>
            <a:endParaRPr lang="el-GR" altLang="el-GR" sz="1100" noProof="1">
              <a:solidFill>
                <a:schemeClr val="tx2"/>
              </a:solidFill>
              <a:latin typeface="Calibri" panose="020F0502020204030204" pitchFamily="34" charset="0"/>
              <a:cs typeface="Arial" panose="020B0604020202020204" pitchFamily="34" charset="0"/>
            </a:endParaRPr>
          </a:p>
          <a:p>
            <a:pPr algn="r" eaLnBrk="1" hangingPunct="1"/>
            <a:r>
              <a:rPr lang="en-US" sz="1100" dirty="0">
                <a:solidFill>
                  <a:schemeClr val="accent5"/>
                </a:solidFill>
                <a:ea typeface="Calibri" panose="020F0502020204030204" pitchFamily="34" charset="0"/>
                <a:cs typeface="Times New Roman" panose="02020603050405020304" pitchFamily="18" charset="0"/>
                <a:hlinkClick r:id="rId3"/>
              </a:rPr>
              <a:t>https://www.eprocurement.gov.c</a:t>
            </a:r>
            <a:r>
              <a:rPr lang="en-GB" sz="1100" dirty="0">
                <a:solidFill>
                  <a:schemeClr val="accent5"/>
                </a:solidFill>
                <a:ea typeface="Calibri" panose="020F0502020204030204" pitchFamily="34" charset="0"/>
                <a:cs typeface="Times New Roman" panose="02020603050405020304" pitchFamily="18" charset="0"/>
                <a:hlinkClick r:id="rId3"/>
              </a:rPr>
              <a:t>y</a:t>
            </a:r>
            <a:r>
              <a:rPr lang="el-GR" sz="1100" dirty="0">
                <a:solidFill>
                  <a:schemeClr val="accent5"/>
                </a:solidFill>
                <a:ea typeface="Calibri" panose="020F0502020204030204" pitchFamily="34" charset="0"/>
                <a:cs typeface="Times New Roman" panose="02020603050405020304" pitchFamily="18" charset="0"/>
              </a:rPr>
              <a:t> </a:t>
            </a:r>
            <a:endParaRPr lang="en-US" altLang="el-GR" sz="1100" noProof="1">
              <a:solidFill>
                <a:schemeClr val="accent5"/>
              </a:solidFill>
              <a:latin typeface="Calibri" panose="020F0502020204030204" pitchFamily="34" charset="0"/>
              <a:cs typeface="Arial" panose="020B0604020202020204" pitchFamily="34" charset="0"/>
            </a:endParaRPr>
          </a:p>
        </p:txBody>
      </p:sp>
      <p:sp>
        <p:nvSpPr>
          <p:cNvPr id="46" name="Rektangel 39"/>
          <p:cNvSpPr>
            <a:spLocks noChangeArrowheads="1"/>
          </p:cNvSpPr>
          <p:nvPr/>
        </p:nvSpPr>
        <p:spPr bwMode="auto">
          <a:xfrm>
            <a:off x="371016" y="990517"/>
            <a:ext cx="3446984" cy="107721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8016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0168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0168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0168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0168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20000"/>
              </a:spcBef>
            </a:pPr>
            <a:endParaRPr lang="en-GB" altLang="el-GR" sz="1200" b="1" noProof="1">
              <a:solidFill>
                <a:schemeClr val="tx2"/>
              </a:solidFill>
              <a:latin typeface="Calibri" panose="020F0502020204030204" pitchFamily="34" charset="0"/>
              <a:cs typeface="Arial" panose="020B0604020202020204" pitchFamily="34" charset="0"/>
            </a:endParaRPr>
          </a:p>
          <a:p>
            <a:pPr algn="r" eaLnBrk="1" hangingPunct="1">
              <a:spcBef>
                <a:spcPct val="20000"/>
              </a:spcBef>
            </a:pPr>
            <a:r>
              <a:rPr lang="en-GB" altLang="el-GR" sz="1400" b="1" noProof="1">
                <a:solidFill>
                  <a:schemeClr val="tx2"/>
                </a:solidFill>
                <a:latin typeface="Calibri" panose="020F0502020204030204" pitchFamily="34" charset="0"/>
                <a:cs typeface="Arial" panose="020B0604020202020204" pitchFamily="34" charset="0"/>
              </a:rPr>
              <a:t>MAR–OCT 2021</a:t>
            </a:r>
            <a:endParaRPr lang="el-GR" altLang="el-GR" sz="1400" b="1" noProof="1">
              <a:solidFill>
                <a:schemeClr val="tx2"/>
              </a:solidFill>
              <a:latin typeface="Calibri" panose="020F0502020204030204" pitchFamily="34" charset="0"/>
              <a:cs typeface="Arial" panose="020B0604020202020204" pitchFamily="34" charset="0"/>
            </a:endParaRPr>
          </a:p>
          <a:p>
            <a:pPr algn="r" eaLnBrk="1" hangingPunct="1">
              <a:spcBef>
                <a:spcPct val="20000"/>
              </a:spcBef>
            </a:pPr>
            <a:r>
              <a:rPr lang="en-GB" altLang="el-GR" sz="1100" noProof="1">
                <a:solidFill>
                  <a:schemeClr val="tx2"/>
                </a:solidFill>
                <a:latin typeface="Calibri" panose="020F0502020204030204" pitchFamily="34" charset="0"/>
                <a:cs typeface="Arial" panose="020B0604020202020204" pitchFamily="34" charset="0"/>
              </a:rPr>
              <a:t>SDM Correspodence with DG Competition and approval of the latter on SDM’s proposed changes to the Tender specifications of the previous tender procedure.</a:t>
            </a:r>
            <a:endParaRPr lang="en-US" altLang="el-GR" sz="1100" noProof="1">
              <a:solidFill>
                <a:schemeClr val="tx2"/>
              </a:solidFill>
              <a:latin typeface="Calibri" panose="020F0502020204030204" pitchFamily="34" charset="0"/>
              <a:cs typeface="Arial" panose="020B0604020202020204" pitchFamily="34" charset="0"/>
            </a:endParaRPr>
          </a:p>
        </p:txBody>
      </p:sp>
      <p:sp>
        <p:nvSpPr>
          <p:cNvPr id="47" name="Rektangel 41"/>
          <p:cNvSpPr>
            <a:spLocks noChangeArrowheads="1"/>
          </p:cNvSpPr>
          <p:nvPr/>
        </p:nvSpPr>
        <p:spPr bwMode="auto">
          <a:xfrm>
            <a:off x="5822107" y="1591851"/>
            <a:ext cx="3151719" cy="183127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8016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0168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0168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0168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0168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sz="1400" b="1" dirty="0">
                <a:solidFill>
                  <a:schemeClr val="tx2"/>
                </a:solidFill>
                <a:latin typeface="+mn-lt"/>
              </a:rPr>
              <a:t>29 OCT 2021 </a:t>
            </a:r>
          </a:p>
          <a:p>
            <a:pPr algn="just"/>
            <a:r>
              <a:rPr lang="en-US" sz="1100" dirty="0">
                <a:solidFill>
                  <a:schemeClr val="tx2"/>
                </a:solidFill>
                <a:latin typeface="+mn-lt"/>
              </a:rPr>
              <a:t>SDM Open Consultation: Publication of a document announcing the intention to launch a European tender procedure- Request for submission of comments by 12.11.2021.</a:t>
            </a:r>
          </a:p>
          <a:p>
            <a:pPr algn="just"/>
            <a:r>
              <a:rPr lang="en-US" sz="1100" dirty="0">
                <a:solidFill>
                  <a:schemeClr val="tx2"/>
                </a:solidFill>
                <a:latin typeface="+mn-lt"/>
              </a:rPr>
              <a:t>	Following the open consultation: 	SDM finalized the  Tender Documents 	which were approved by the Treasury 	Public Procurement Directorate on 	</a:t>
            </a:r>
            <a:r>
              <a:rPr lang="en-US" sz="1100" b="1" dirty="0">
                <a:solidFill>
                  <a:schemeClr val="tx2"/>
                </a:solidFill>
                <a:latin typeface="+mn-lt"/>
              </a:rPr>
              <a:t>24.11.2021.</a:t>
            </a:r>
            <a:r>
              <a:rPr lang="en-US" sz="1100" dirty="0">
                <a:solidFill>
                  <a:schemeClr val="tx2"/>
                </a:solidFill>
                <a:latin typeface="+mn-lt"/>
              </a:rPr>
              <a:t> </a:t>
            </a:r>
          </a:p>
        </p:txBody>
      </p:sp>
      <p:sp>
        <p:nvSpPr>
          <p:cNvPr id="48" name="Ellipse 10"/>
          <p:cNvSpPr/>
          <p:nvPr/>
        </p:nvSpPr>
        <p:spPr>
          <a:xfrm>
            <a:off x="4199012" y="1430509"/>
            <a:ext cx="83848" cy="83848"/>
          </a:xfrm>
          <a:prstGeom prst="ellipse">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sp>
        <p:nvSpPr>
          <p:cNvPr id="49" name="Ellipse 10"/>
          <p:cNvSpPr/>
          <p:nvPr/>
        </p:nvSpPr>
        <p:spPr>
          <a:xfrm>
            <a:off x="4772659" y="1819210"/>
            <a:ext cx="83848" cy="83848"/>
          </a:xfrm>
          <a:prstGeom prst="ellipse">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sp>
        <p:nvSpPr>
          <p:cNvPr id="51" name="Ellipse 20"/>
          <p:cNvSpPr/>
          <p:nvPr/>
        </p:nvSpPr>
        <p:spPr>
          <a:xfrm>
            <a:off x="5626897" y="2915737"/>
            <a:ext cx="83848" cy="83848"/>
          </a:xfrm>
          <a:prstGeom prst="ellipse">
            <a:avLst/>
          </a:prstGeom>
          <a:scene3d>
            <a:camera prst="orthographicFront"/>
            <a:lightRig rig="flat" dir="t"/>
          </a:scene3d>
          <a:sp3d z="190500" prstMaterial="plastic">
            <a:bevelT w="120900" h="88900"/>
            <a:bevelB w="88900" h="31750" prst="angle"/>
          </a:sp3d>
        </p:spPr>
        <p:style>
          <a:lnRef idx="0">
            <a:schemeClr val="lt1">
              <a:hueOff val="0"/>
              <a:satOff val="0"/>
              <a:lumOff val="0"/>
              <a:alphaOff val="0"/>
            </a:schemeClr>
          </a:lnRef>
          <a:fillRef idx="1">
            <a:schemeClr val="accent1">
              <a:tint val="60000"/>
              <a:hueOff val="0"/>
              <a:satOff val="0"/>
              <a:lumOff val="0"/>
              <a:alphaOff val="0"/>
            </a:schemeClr>
          </a:fillRef>
          <a:effectRef idx="3">
            <a:schemeClr val="accent1">
              <a:tint val="60000"/>
              <a:hueOff val="0"/>
              <a:satOff val="0"/>
              <a:lumOff val="0"/>
              <a:alphaOff val="0"/>
            </a:schemeClr>
          </a:effectRef>
          <a:fontRef idx="minor">
            <a:schemeClr val="dk1">
              <a:hueOff val="0"/>
              <a:satOff val="0"/>
              <a:lumOff val="0"/>
              <a:alphaOff val="0"/>
            </a:schemeClr>
          </a:fontRef>
        </p:style>
      </p:sp>
      <p:sp>
        <p:nvSpPr>
          <p:cNvPr id="27" name="Rektangel 39"/>
          <p:cNvSpPr>
            <a:spLocks noChangeArrowheads="1"/>
          </p:cNvSpPr>
          <p:nvPr/>
        </p:nvSpPr>
        <p:spPr bwMode="auto">
          <a:xfrm>
            <a:off x="6216857" y="3541224"/>
            <a:ext cx="2719388" cy="7632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801688"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defTabSz="801688"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defTabSz="801688"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defTabSz="801688"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defTabSz="801688"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801688"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pPr>
            <a:r>
              <a:rPr lang="en-GB" altLang="el-GR" sz="1600" b="1" noProof="1">
                <a:solidFill>
                  <a:schemeClr val="tx2"/>
                </a:solidFill>
                <a:effectLst>
                  <a:outerShdw blurRad="38100" dist="38100" dir="2700000" algn="tl">
                    <a:srgbClr val="000000">
                      <a:alpha val="43137"/>
                    </a:srgbClr>
                  </a:outerShdw>
                </a:effectLst>
                <a:latin typeface="+mn-lt"/>
                <a:cs typeface="Arial" panose="020B0604020202020204" pitchFamily="34" charset="0"/>
              </a:rPr>
              <a:t>28 JAN 2022</a:t>
            </a:r>
          </a:p>
          <a:p>
            <a:pPr algn="ctr" eaLnBrk="1" hangingPunct="1">
              <a:spcBef>
                <a:spcPct val="20000"/>
              </a:spcBef>
            </a:pPr>
            <a:r>
              <a:rPr lang="en-US" sz="1200" b="1" dirty="0">
                <a:solidFill>
                  <a:schemeClr val="tx2"/>
                </a:solidFill>
                <a:effectLst>
                  <a:outerShdw blurRad="38100" dist="38100" dir="2700000" algn="tl">
                    <a:srgbClr val="000000">
                      <a:alpha val="43137"/>
                    </a:srgbClr>
                  </a:outerShdw>
                </a:effectLst>
                <a:latin typeface="+mn-lt"/>
                <a:ea typeface="Times New Roman" panose="02020603050405020304" pitchFamily="18" charset="0"/>
              </a:rPr>
              <a:t>Deadline for the Submission of Tenders</a:t>
            </a:r>
            <a:r>
              <a:rPr lang="en-US" sz="1200" b="1" dirty="0">
                <a:solidFill>
                  <a:schemeClr val="tx2"/>
                </a:solidFill>
                <a:effectLst>
                  <a:outerShdw blurRad="38100" dist="38100" dir="2700000" algn="tl">
                    <a:srgbClr val="000000">
                      <a:alpha val="43137"/>
                    </a:srgbClr>
                  </a:outerShdw>
                </a:effectLst>
                <a:latin typeface="+mn-lt"/>
                <a:ea typeface="Calibri" panose="020F0502020204030204" pitchFamily="34" charset="0"/>
              </a:rPr>
              <a:t> </a:t>
            </a:r>
            <a:endParaRPr lang="en-GB" altLang="el-GR" sz="1200" b="1" noProof="1">
              <a:solidFill>
                <a:schemeClr val="tx2"/>
              </a:solidFill>
              <a:effectLst>
                <a:outerShdw blurRad="38100" dist="38100" dir="2700000" algn="tl">
                  <a:srgbClr val="000000">
                    <a:alpha val="43137"/>
                  </a:srgbClr>
                </a:outerShdw>
              </a:effectLst>
              <a:latin typeface="+mn-lt"/>
              <a:cs typeface="Arial" panose="020B0604020202020204" pitchFamily="34" charset="0"/>
            </a:endParaRPr>
          </a:p>
          <a:p>
            <a:pPr algn="ctr" eaLnBrk="1" hangingPunct="1">
              <a:spcBef>
                <a:spcPct val="20000"/>
              </a:spcBef>
            </a:pPr>
            <a:endParaRPr lang="en-GB" altLang="el-GR" sz="1100" b="1" noProof="1">
              <a:solidFill>
                <a:schemeClr val="tx2"/>
              </a:solidFill>
              <a:effectLst>
                <a:outerShdw blurRad="38100" dist="38100" dir="2700000" algn="tl">
                  <a:srgbClr val="000000">
                    <a:alpha val="43137"/>
                  </a:srgbClr>
                </a:outerShdw>
              </a:effectLst>
              <a:latin typeface="+mn-lt"/>
              <a:cs typeface="Arial" panose="020B0604020202020204" pitchFamily="34" charset="0"/>
            </a:endParaRPr>
          </a:p>
        </p:txBody>
      </p:sp>
    </p:spTree>
    <p:extLst>
      <p:ext uri="{BB962C8B-B14F-4D97-AF65-F5344CB8AC3E}">
        <p14:creationId xmlns:p14="http://schemas.microsoft.com/office/powerpoint/2010/main" val="27089276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0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nimBg="1"/>
      <p:bldP spid="2052" grpId="0" animBg="1"/>
      <p:bldP spid="2075" grpId="0" animBg="1"/>
      <p:bldP spid="43" grpId="0"/>
      <p:bldP spid="45" grpId="0"/>
      <p:bldP spid="46" grpId="0"/>
      <p:bldP spid="47"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1069"/>
            <a:ext cx="8332839" cy="857250"/>
          </a:xfrm>
        </p:spPr>
        <p:txBody>
          <a:bodyPr>
            <a:normAutofit/>
          </a:bodyPr>
          <a:lstStyle/>
          <a:p>
            <a:r>
              <a:rPr lang="en-GB" sz="1800" b="1" dirty="0">
                <a:solidFill>
                  <a:schemeClr val="tx2"/>
                </a:solidFill>
              </a:rPr>
              <a:t>Main Improvements to the Tender Documents:</a:t>
            </a:r>
            <a:br>
              <a:rPr lang="en-GB" sz="1800" b="1" dirty="0">
                <a:solidFill>
                  <a:schemeClr val="tx2"/>
                </a:solidFill>
              </a:rPr>
            </a:br>
            <a:r>
              <a:rPr lang="en-GB" sz="1800" dirty="0">
                <a:solidFill>
                  <a:schemeClr val="tx2"/>
                </a:solidFill>
              </a:rPr>
              <a:t>Tender Procedure 2020 </a:t>
            </a:r>
            <a:r>
              <a:rPr lang="en-GB" sz="1800" b="1" dirty="0">
                <a:solidFill>
                  <a:schemeClr val="tx2"/>
                </a:solidFill>
              </a:rPr>
              <a:t>Vs</a:t>
            </a:r>
            <a:r>
              <a:rPr lang="en-GB" sz="1800" dirty="0">
                <a:solidFill>
                  <a:schemeClr val="tx2"/>
                </a:solidFill>
              </a:rPr>
              <a:t> Tender Procedure2021</a:t>
            </a:r>
            <a:endParaRPr lang="el-GR" sz="1800"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8083310"/>
              </p:ext>
            </p:extLst>
          </p:nvPr>
        </p:nvGraphicFramePr>
        <p:xfrm>
          <a:off x="464694" y="841720"/>
          <a:ext cx="8229600" cy="408426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65915593"/>
                    </a:ext>
                  </a:extLst>
                </a:gridCol>
                <a:gridCol w="4114800">
                  <a:extLst>
                    <a:ext uri="{9D8B030D-6E8A-4147-A177-3AD203B41FA5}">
                      <a16:colId xmlns:a16="http://schemas.microsoft.com/office/drawing/2014/main" val="1235042514"/>
                    </a:ext>
                  </a:extLst>
                </a:gridCol>
              </a:tblGrid>
              <a:tr h="512232">
                <a:tc>
                  <a:txBody>
                    <a:bodyPr/>
                    <a:lstStyle/>
                    <a:p>
                      <a:pPr algn="ctr"/>
                      <a:r>
                        <a:rPr lang="en-US" baseline="0" dirty="0"/>
                        <a:t>Tender Procedure 2020</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aseline="0" dirty="0"/>
                        <a:t>Tender Procedure 2021</a:t>
                      </a:r>
                      <a:endParaRPr lang="el-GR" dirty="0"/>
                    </a:p>
                  </a:txBody>
                  <a:tcPr>
                    <a:solidFill>
                      <a:srgbClr val="6699FF"/>
                    </a:solidFill>
                  </a:tcPr>
                </a:tc>
                <a:extLst>
                  <a:ext uri="{0D108BD9-81ED-4DB2-BD59-A6C34878D82A}">
                    <a16:rowId xmlns:a16="http://schemas.microsoft.com/office/drawing/2014/main" val="3184459062"/>
                  </a:ext>
                </a:extLst>
              </a:tr>
              <a:tr h="324436">
                <a:tc gridSpan="2">
                  <a:txBody>
                    <a:bodyPr/>
                    <a:lstStyle/>
                    <a:p>
                      <a:pPr algn="ctr"/>
                      <a:r>
                        <a:rPr lang="en-US" sz="1400" b="1" dirty="0">
                          <a:latin typeface="+mn-lt"/>
                        </a:rPr>
                        <a:t>AMOUNT</a:t>
                      </a:r>
                      <a:r>
                        <a:rPr lang="en-US" sz="1400" b="1" baseline="0" dirty="0">
                          <a:latin typeface="+mn-lt"/>
                        </a:rPr>
                        <a:t> OF SUBSIDY</a:t>
                      </a:r>
                      <a:endParaRPr lang="el-GR" sz="1400" b="1" dirty="0">
                        <a:latin typeface="+mn-lt"/>
                      </a:endParaRPr>
                    </a:p>
                  </a:txBody>
                  <a:tcPr/>
                </a:tc>
                <a:tc hMerge="1">
                  <a:txBody>
                    <a:bodyPr/>
                    <a:lstStyle/>
                    <a:p>
                      <a:pPr algn="just"/>
                      <a:endParaRPr lang="el-GR" sz="1100" dirty="0">
                        <a:latin typeface="+mn-lt"/>
                      </a:endParaRPr>
                    </a:p>
                  </a:txBody>
                  <a:tcPr/>
                </a:tc>
                <a:extLst>
                  <a:ext uri="{0D108BD9-81ED-4DB2-BD59-A6C34878D82A}">
                    <a16:rowId xmlns:a16="http://schemas.microsoft.com/office/drawing/2014/main" val="795596105"/>
                  </a:ext>
                </a:extLst>
              </a:tr>
              <a:tr h="412955">
                <a:tc>
                  <a:txBody>
                    <a:bodyPr/>
                    <a:lstStyle/>
                    <a:p>
                      <a:pPr algn="just"/>
                      <a:r>
                        <a:rPr lang="en-US" sz="1600" baseline="0" dirty="0">
                          <a:latin typeface="+mn-lt"/>
                        </a:rPr>
                        <a:t>5 million euro per year for 31 return sailings</a:t>
                      </a:r>
                      <a:endParaRPr lang="el-GR" sz="1600" dirty="0">
                        <a:latin typeface="+mn-lt"/>
                      </a:endParaRPr>
                    </a:p>
                  </a:txBody>
                  <a:tcPr/>
                </a:tc>
                <a:tc>
                  <a:txBody>
                    <a:bodyPr/>
                    <a:lstStyle/>
                    <a:p>
                      <a:pPr algn="just"/>
                      <a:r>
                        <a:rPr lang="en-US" sz="1600" b="1" baseline="0" dirty="0">
                          <a:latin typeface="+mn-lt"/>
                        </a:rPr>
                        <a:t>5,5 million </a:t>
                      </a:r>
                      <a:r>
                        <a:rPr lang="en-US" sz="1600" baseline="0" dirty="0">
                          <a:latin typeface="+mn-lt"/>
                        </a:rPr>
                        <a:t>euro per year for </a:t>
                      </a:r>
                      <a:r>
                        <a:rPr lang="en-US" sz="1600" b="1" baseline="0" dirty="0">
                          <a:latin typeface="+mn-lt"/>
                        </a:rPr>
                        <a:t>22 return sailings </a:t>
                      </a:r>
                      <a:endParaRPr lang="el-GR" sz="1600" b="1" dirty="0">
                        <a:latin typeface="+mn-lt"/>
                      </a:endParaRPr>
                    </a:p>
                  </a:txBody>
                  <a:tcPr>
                    <a:solidFill>
                      <a:srgbClr val="6699FF"/>
                    </a:solidFill>
                  </a:tcPr>
                </a:tc>
                <a:extLst>
                  <a:ext uri="{0D108BD9-81ED-4DB2-BD59-A6C34878D82A}">
                    <a16:rowId xmlns:a16="http://schemas.microsoft.com/office/drawing/2014/main" val="16074832"/>
                  </a:ext>
                </a:extLst>
              </a:tr>
              <a:tr h="235032">
                <a:tc gridSpan="2">
                  <a:txBody>
                    <a:bodyPr/>
                    <a:lstStyle/>
                    <a:p>
                      <a:pPr algn="ctr"/>
                      <a:r>
                        <a:rPr lang="en-US" sz="1400" b="1" dirty="0">
                          <a:latin typeface="+mn-lt"/>
                        </a:rPr>
                        <a:t>FREQUENCY</a:t>
                      </a:r>
                      <a:endParaRPr lang="el-GR" sz="1400" b="1" dirty="0">
                        <a:latin typeface="+mn-lt"/>
                      </a:endParaRPr>
                    </a:p>
                  </a:txBody>
                  <a:tcPr/>
                </a:tc>
                <a:tc hMerge="1">
                  <a:txBody>
                    <a:bodyPr/>
                    <a:lstStyle/>
                    <a:p>
                      <a:pPr algn="just"/>
                      <a:endParaRPr lang="el-GR" sz="1100" b="1" dirty="0">
                        <a:latin typeface="+mn-lt"/>
                      </a:endParaRPr>
                    </a:p>
                  </a:txBody>
                  <a:tcPr/>
                </a:tc>
                <a:extLst>
                  <a:ext uri="{0D108BD9-81ED-4DB2-BD59-A6C34878D82A}">
                    <a16:rowId xmlns:a16="http://schemas.microsoft.com/office/drawing/2014/main" val="48930919"/>
                  </a:ext>
                </a:extLst>
              </a:tr>
              <a:tr h="779634">
                <a:tc>
                  <a:txBody>
                    <a:bodyPr/>
                    <a:lstStyle/>
                    <a:p>
                      <a:pPr algn="just"/>
                      <a:r>
                        <a:rPr lang="en-GB" sz="1400" kern="1200" dirty="0">
                          <a:solidFill>
                            <a:schemeClr val="dk1"/>
                          </a:solidFill>
                          <a:effectLst/>
                          <a:latin typeface="+mn-lt"/>
                          <a:ea typeface="+mn-ea"/>
                          <a:cs typeface="+mn-cs"/>
                        </a:rPr>
                        <a:t>The</a:t>
                      </a:r>
                      <a:r>
                        <a:rPr lang="en-GB" sz="1400" kern="1200" baseline="0" dirty="0">
                          <a:solidFill>
                            <a:schemeClr val="dk1"/>
                          </a:solidFill>
                          <a:effectLst/>
                          <a:latin typeface="+mn-lt"/>
                          <a:ea typeface="+mn-ea"/>
                          <a:cs typeface="+mn-cs"/>
                        </a:rPr>
                        <a:t> service would run:</a:t>
                      </a:r>
                    </a:p>
                    <a:p>
                      <a:pPr marL="171450" indent="-171450" algn="just">
                        <a:buFontTx/>
                        <a:buChar char="-"/>
                      </a:pPr>
                      <a:r>
                        <a:rPr lang="en-US" sz="1400" kern="1200" baseline="0" dirty="0">
                          <a:solidFill>
                            <a:schemeClr val="dk1"/>
                          </a:solidFill>
                          <a:effectLst/>
                          <a:latin typeface="+mn-lt"/>
                          <a:ea typeface="+mn-ea"/>
                          <a:cs typeface="+mn-cs"/>
                        </a:rPr>
                        <a:t>on a weekly basis  during the summer months</a:t>
                      </a:r>
                    </a:p>
                    <a:p>
                      <a:pPr marL="171450" indent="-171450" algn="just">
                        <a:buFontTx/>
                        <a:buChar char="-"/>
                      </a:pPr>
                      <a:r>
                        <a:rPr lang="en-US" sz="1400" kern="1200" baseline="0" dirty="0">
                          <a:solidFill>
                            <a:schemeClr val="dk1"/>
                          </a:solidFill>
                          <a:effectLst/>
                          <a:latin typeface="+mn-lt"/>
                          <a:ea typeface="+mn-ea"/>
                          <a:cs typeface="+mn-cs"/>
                        </a:rPr>
                        <a:t>once a month during winter months and every two weeks during autumn and summer months</a:t>
                      </a:r>
                      <a:endParaRPr lang="el-GR" sz="1400" dirty="0">
                        <a:latin typeface="+mn-lt"/>
                      </a:endParaRPr>
                    </a:p>
                  </a:txBody>
                  <a:tcPr/>
                </a:tc>
                <a:tc>
                  <a:txBody>
                    <a:bodyPr/>
                    <a:lstStyle/>
                    <a:p>
                      <a:pPr algn="just"/>
                      <a:r>
                        <a:rPr lang="en-US" sz="1400" b="1" dirty="0">
                          <a:latin typeface="+mn-lt"/>
                        </a:rPr>
                        <a:t>Seasonal</a:t>
                      </a:r>
                      <a:r>
                        <a:rPr lang="en-US" sz="1400" b="1" baseline="0" dirty="0">
                          <a:latin typeface="+mn-lt"/>
                        </a:rPr>
                        <a:t> approach </a:t>
                      </a:r>
                      <a:r>
                        <a:rPr lang="en-US" sz="1400" baseline="0" dirty="0">
                          <a:latin typeface="+mn-lt"/>
                        </a:rPr>
                        <a:t>of the provision of the service between April/May and Sept/Oct which is the </a:t>
                      </a:r>
                      <a:r>
                        <a:rPr lang="en-US" sz="1400" dirty="0">
                          <a:latin typeface="+mn-lt"/>
                        </a:rPr>
                        <a:t>period expected to have a </a:t>
                      </a:r>
                      <a:r>
                        <a:rPr lang="en-US" sz="1400" b="1" dirty="0">
                          <a:latin typeface="+mn-lt"/>
                        </a:rPr>
                        <a:t>higher demand from passengers</a:t>
                      </a:r>
                      <a:r>
                        <a:rPr lang="en-US" sz="1400" dirty="0">
                          <a:latin typeface="+mn-lt"/>
                        </a:rPr>
                        <a:t>.</a:t>
                      </a:r>
                      <a:r>
                        <a:rPr lang="en-US" sz="1400" baseline="0" dirty="0">
                          <a:latin typeface="+mn-lt"/>
                        </a:rPr>
                        <a:t> </a:t>
                      </a:r>
                      <a:endParaRPr lang="el-GR" sz="1400" dirty="0">
                        <a:latin typeface="+mn-lt"/>
                      </a:endParaRPr>
                    </a:p>
                  </a:txBody>
                  <a:tcPr>
                    <a:solidFill>
                      <a:srgbClr val="6699FF"/>
                    </a:solidFill>
                  </a:tcPr>
                </a:tc>
                <a:extLst>
                  <a:ext uri="{0D108BD9-81ED-4DB2-BD59-A6C34878D82A}">
                    <a16:rowId xmlns:a16="http://schemas.microsoft.com/office/drawing/2014/main" val="173153789"/>
                  </a:ext>
                </a:extLst>
              </a:tr>
              <a:tr h="246790">
                <a:tc gridSpan="2">
                  <a:txBody>
                    <a:bodyPr/>
                    <a:lstStyle/>
                    <a:p>
                      <a:pPr algn="ctr"/>
                      <a:r>
                        <a:rPr lang="en-US" sz="1400" b="1" dirty="0">
                          <a:latin typeface="+mn-lt"/>
                        </a:rPr>
                        <a:t>PORTS</a:t>
                      </a:r>
                      <a:endParaRPr lang="el-GR" sz="1400" b="1" dirty="0">
                        <a:latin typeface="+mn-lt"/>
                      </a:endParaRPr>
                    </a:p>
                  </a:txBody>
                  <a:tcPr/>
                </a:tc>
                <a:tc hMerge="1">
                  <a:txBody>
                    <a:bodyPr/>
                    <a:lstStyle/>
                    <a:p>
                      <a:pPr algn="just"/>
                      <a:endParaRPr lang="el-GR" sz="1100" dirty="0">
                        <a:latin typeface="+mn-lt"/>
                      </a:endParaRPr>
                    </a:p>
                  </a:txBody>
                  <a:tcPr/>
                </a:tc>
                <a:extLst>
                  <a:ext uri="{0D108BD9-81ED-4DB2-BD59-A6C34878D82A}">
                    <a16:rowId xmlns:a16="http://schemas.microsoft.com/office/drawing/2014/main" val="2439423102"/>
                  </a:ext>
                </a:extLst>
              </a:tr>
              <a:tr h="823709">
                <a:tc>
                  <a:txBody>
                    <a:bodyPr/>
                    <a:lstStyle/>
                    <a:p>
                      <a:pPr algn="just">
                        <a:spcAft>
                          <a:spcPts val="0"/>
                        </a:spcAft>
                      </a:pPr>
                      <a:r>
                        <a:rPr lang="en-US" sz="1400" u="sng" baseline="0" dirty="0">
                          <a:effectLst/>
                          <a:latin typeface="+mn-lt"/>
                          <a:ea typeface="Calibri" panose="020F0502020204030204" pitchFamily="34" charset="0"/>
                        </a:rPr>
                        <a:t>Greece</a:t>
                      </a:r>
                      <a:r>
                        <a:rPr lang="en-US" sz="1400" baseline="0" dirty="0">
                          <a:effectLst/>
                          <a:latin typeface="+mn-lt"/>
                          <a:ea typeface="Calibri" panose="020F0502020204030204" pitchFamily="34" charset="0"/>
                        </a:rPr>
                        <a:t>: </a:t>
                      </a:r>
                      <a:r>
                        <a:rPr lang="en-US" sz="1400" dirty="0">
                          <a:effectLst/>
                          <a:latin typeface="+mn-lt"/>
                          <a:ea typeface="Calibri" panose="020F0502020204030204" pitchFamily="34" charset="0"/>
                        </a:rPr>
                        <a:t>Vessel</a:t>
                      </a:r>
                      <a:r>
                        <a:rPr lang="en-US" sz="1400" baseline="0" dirty="0">
                          <a:effectLst/>
                          <a:latin typeface="+mn-lt"/>
                          <a:ea typeface="Calibri" panose="020F0502020204030204" pitchFamily="34" charset="0"/>
                        </a:rPr>
                        <a:t> to call at the </a:t>
                      </a:r>
                      <a:r>
                        <a:rPr lang="en-US" sz="1400" baseline="0" dirty="0" err="1">
                          <a:effectLst/>
                          <a:latin typeface="+mn-lt"/>
                          <a:ea typeface="Calibri" panose="020F0502020204030204" pitchFamily="34" charset="0"/>
                        </a:rPr>
                        <a:t>Keratsini</a:t>
                      </a:r>
                      <a:r>
                        <a:rPr lang="en-US" sz="1400" baseline="0" dirty="0">
                          <a:effectLst/>
                          <a:latin typeface="+mn-lt"/>
                          <a:ea typeface="Calibri" panose="020F0502020204030204" pitchFamily="34" charset="0"/>
                        </a:rPr>
                        <a:t> Terminal (in Piraeus)</a:t>
                      </a:r>
                    </a:p>
                    <a:p>
                      <a:pPr algn="just">
                        <a:spcAft>
                          <a:spcPts val="0"/>
                        </a:spcAft>
                      </a:pPr>
                      <a:r>
                        <a:rPr lang="en-US" sz="1400" u="sng" baseline="0" dirty="0">
                          <a:effectLst/>
                          <a:latin typeface="+mn-lt"/>
                          <a:ea typeface="Calibri" panose="020F0502020204030204" pitchFamily="34" charset="0"/>
                        </a:rPr>
                        <a:t>Cyprus</a:t>
                      </a:r>
                      <a:r>
                        <a:rPr lang="en-US" sz="1400" baseline="0" dirty="0">
                          <a:effectLst/>
                          <a:latin typeface="+mn-lt"/>
                          <a:ea typeface="Calibri" panose="020F0502020204030204" pitchFamily="34" charset="0"/>
                        </a:rPr>
                        <a:t>: Either Limassol or </a:t>
                      </a:r>
                      <a:r>
                        <a:rPr lang="en-US" sz="1400" baseline="0" dirty="0" err="1">
                          <a:effectLst/>
                          <a:latin typeface="+mn-lt"/>
                          <a:ea typeface="Calibri" panose="020F0502020204030204" pitchFamily="34" charset="0"/>
                        </a:rPr>
                        <a:t>Larnaca</a:t>
                      </a:r>
                      <a:r>
                        <a:rPr lang="en-US" sz="1400" baseline="0" dirty="0">
                          <a:effectLst/>
                          <a:latin typeface="+mn-lt"/>
                          <a:ea typeface="Calibri" panose="020F0502020204030204" pitchFamily="34" charset="0"/>
                        </a:rPr>
                        <a:t> port</a:t>
                      </a:r>
                      <a:endParaRPr lang="el-GR" sz="1400" dirty="0">
                        <a:effectLst/>
                        <a:latin typeface="+mn-lt"/>
                        <a:ea typeface="Calibri" panose="020F0502020204030204" pitchFamily="34" charset="0"/>
                      </a:endParaRPr>
                    </a:p>
                  </a:txBody>
                  <a:tcPr marL="68580" marR="68580" marT="0" marB="0"/>
                </a:tc>
                <a:tc>
                  <a:txBody>
                    <a:bodyPr/>
                    <a:lstStyle/>
                    <a:p>
                      <a:pPr algn="just">
                        <a:spcAft>
                          <a:spcPts val="0"/>
                        </a:spcAft>
                      </a:pPr>
                      <a:r>
                        <a:rPr lang="en-US" sz="1400" u="sng" dirty="0">
                          <a:effectLst/>
                          <a:latin typeface="+mn-lt"/>
                          <a:ea typeface="Calibri" panose="020F0502020204030204" pitchFamily="34" charset="0"/>
                        </a:rPr>
                        <a:t>Greece</a:t>
                      </a:r>
                      <a:r>
                        <a:rPr lang="en-US" sz="1400" dirty="0">
                          <a:effectLst/>
                          <a:latin typeface="+mn-lt"/>
                          <a:ea typeface="Calibri" panose="020F0502020204030204" pitchFamily="34" charset="0"/>
                        </a:rPr>
                        <a:t>:</a:t>
                      </a:r>
                      <a:r>
                        <a:rPr lang="en-US" sz="1400" baseline="0" dirty="0">
                          <a:effectLst/>
                          <a:latin typeface="+mn-lt"/>
                          <a:ea typeface="Calibri" panose="020F0502020204030204" pitchFamily="34" charset="0"/>
                        </a:rPr>
                        <a:t> </a:t>
                      </a:r>
                      <a:r>
                        <a:rPr lang="en-US" sz="1400" dirty="0">
                          <a:effectLst/>
                          <a:latin typeface="+mn-lt"/>
                          <a:ea typeface="Calibri" panose="020F0502020204030204" pitchFamily="34" charset="0"/>
                        </a:rPr>
                        <a:t>Vessel</a:t>
                      </a:r>
                      <a:r>
                        <a:rPr lang="en-US" sz="1400" baseline="0" dirty="0">
                          <a:effectLst/>
                          <a:latin typeface="+mn-lt"/>
                          <a:ea typeface="Calibri" panose="020F0502020204030204" pitchFamily="34" charset="0"/>
                        </a:rPr>
                        <a:t> to call at the </a:t>
                      </a:r>
                      <a:r>
                        <a:rPr lang="en-US" sz="1400" b="1" baseline="0" dirty="0">
                          <a:effectLst/>
                          <a:latin typeface="+mn-lt"/>
                          <a:ea typeface="Calibri" panose="020F0502020204030204" pitchFamily="34" charset="0"/>
                        </a:rPr>
                        <a:t>Main Passenger Terminal of Piraeus Port</a:t>
                      </a:r>
                    </a:p>
                    <a:p>
                      <a:pPr algn="just">
                        <a:spcAft>
                          <a:spcPts val="0"/>
                        </a:spcAft>
                      </a:pPr>
                      <a:r>
                        <a:rPr lang="en-US" sz="1400" u="sng" baseline="0" dirty="0">
                          <a:effectLst/>
                          <a:latin typeface="+mn-lt"/>
                          <a:ea typeface="Calibri" panose="020F0502020204030204" pitchFamily="34" charset="0"/>
                        </a:rPr>
                        <a:t>Cyprus</a:t>
                      </a:r>
                      <a:r>
                        <a:rPr lang="en-US" sz="1400" baseline="0" dirty="0">
                          <a:effectLst/>
                          <a:latin typeface="+mn-lt"/>
                          <a:ea typeface="Calibri" panose="020F0502020204030204" pitchFamily="34" charset="0"/>
                        </a:rPr>
                        <a:t>: The Successful Tenderer may choose to use </a:t>
                      </a:r>
                      <a:r>
                        <a:rPr lang="en-US" sz="1400" b="1" baseline="0" dirty="0">
                          <a:effectLst/>
                          <a:latin typeface="+mn-lt"/>
                          <a:ea typeface="Calibri" panose="020F0502020204030204" pitchFamily="34" charset="0"/>
                        </a:rPr>
                        <a:t>either Limassol or </a:t>
                      </a:r>
                      <a:r>
                        <a:rPr lang="en-US" sz="1400" b="1" baseline="0" dirty="0" err="1">
                          <a:effectLst/>
                          <a:latin typeface="+mn-lt"/>
                          <a:ea typeface="Calibri" panose="020F0502020204030204" pitchFamily="34" charset="0"/>
                        </a:rPr>
                        <a:t>Larnaca</a:t>
                      </a:r>
                      <a:r>
                        <a:rPr lang="en-US" sz="1400" b="1" baseline="0" dirty="0">
                          <a:effectLst/>
                          <a:latin typeface="+mn-lt"/>
                          <a:ea typeface="Calibri" panose="020F0502020204030204" pitchFamily="34" charset="0"/>
                        </a:rPr>
                        <a:t> or both ports </a:t>
                      </a:r>
                      <a:r>
                        <a:rPr lang="en-US" sz="1400" baseline="0" dirty="0">
                          <a:effectLst/>
                          <a:latin typeface="+mn-lt"/>
                          <a:ea typeface="Calibri" panose="020F0502020204030204" pitchFamily="34" charset="0"/>
                        </a:rPr>
                        <a:t>provided that only one Cyprus port is used on the same sailing</a:t>
                      </a:r>
                      <a:endParaRPr lang="el-GR" sz="1400" dirty="0">
                        <a:effectLst/>
                        <a:latin typeface="+mn-lt"/>
                        <a:ea typeface="Calibri" panose="020F0502020204030204" pitchFamily="34" charset="0"/>
                      </a:endParaRPr>
                    </a:p>
                    <a:p>
                      <a:pPr algn="just">
                        <a:spcAft>
                          <a:spcPts val="0"/>
                        </a:spcAft>
                      </a:pPr>
                      <a:r>
                        <a:rPr lang="el-GR" sz="1400" dirty="0">
                          <a:effectLst/>
                          <a:latin typeface="+mn-lt"/>
                          <a:ea typeface="Calibri" panose="020F0502020204030204" pitchFamily="34" charset="0"/>
                        </a:rPr>
                        <a:t> </a:t>
                      </a:r>
                    </a:p>
                  </a:txBody>
                  <a:tcPr marL="68580" marR="68580" marT="0" marB="0">
                    <a:solidFill>
                      <a:srgbClr val="6699FF"/>
                    </a:solidFill>
                  </a:tcPr>
                </a:tc>
                <a:extLst>
                  <a:ext uri="{0D108BD9-81ED-4DB2-BD59-A6C34878D82A}">
                    <a16:rowId xmlns:a16="http://schemas.microsoft.com/office/drawing/2014/main" val="432382252"/>
                  </a:ext>
                </a:extLst>
              </a:tr>
            </a:tbl>
          </a:graphicData>
        </a:graphic>
      </p:graphicFrame>
    </p:spTree>
    <p:extLst>
      <p:ext uri="{BB962C8B-B14F-4D97-AF65-F5344CB8AC3E}">
        <p14:creationId xmlns:p14="http://schemas.microsoft.com/office/powerpoint/2010/main" val="2868275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16039"/>
            <a:ext cx="8332839" cy="857250"/>
          </a:xfrm>
        </p:spPr>
        <p:txBody>
          <a:bodyPr>
            <a:normAutofit/>
          </a:bodyPr>
          <a:lstStyle/>
          <a:p>
            <a:r>
              <a:rPr lang="en-GB" sz="1800" b="1" dirty="0">
                <a:solidFill>
                  <a:schemeClr val="tx2"/>
                </a:solidFill>
              </a:rPr>
              <a:t>Main Improvements to the Tender Documents:</a:t>
            </a:r>
            <a:br>
              <a:rPr lang="en-GB" sz="1800" b="1" dirty="0">
                <a:solidFill>
                  <a:schemeClr val="tx2"/>
                </a:solidFill>
              </a:rPr>
            </a:br>
            <a:r>
              <a:rPr lang="en-GB" sz="1800" dirty="0">
                <a:solidFill>
                  <a:schemeClr val="tx2"/>
                </a:solidFill>
              </a:rPr>
              <a:t>Tender Procedure 2020 </a:t>
            </a:r>
            <a:r>
              <a:rPr lang="en-GB" sz="1800" b="1" dirty="0">
                <a:solidFill>
                  <a:schemeClr val="tx2"/>
                </a:solidFill>
              </a:rPr>
              <a:t>Vs</a:t>
            </a:r>
            <a:r>
              <a:rPr lang="en-GB" sz="1800" dirty="0">
                <a:solidFill>
                  <a:schemeClr val="tx2"/>
                </a:solidFill>
              </a:rPr>
              <a:t> Tender Procedure2021</a:t>
            </a:r>
            <a:endParaRPr lang="el-GR" sz="1800" i="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4402435"/>
              </p:ext>
            </p:extLst>
          </p:nvPr>
        </p:nvGraphicFramePr>
        <p:xfrm>
          <a:off x="457199" y="874993"/>
          <a:ext cx="8229600" cy="415246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165915593"/>
                    </a:ext>
                  </a:extLst>
                </a:gridCol>
                <a:gridCol w="4114800">
                  <a:extLst>
                    <a:ext uri="{9D8B030D-6E8A-4147-A177-3AD203B41FA5}">
                      <a16:colId xmlns:a16="http://schemas.microsoft.com/office/drawing/2014/main" val="1235042514"/>
                    </a:ext>
                  </a:extLst>
                </a:gridCol>
              </a:tblGrid>
              <a:tr h="373346">
                <a:tc>
                  <a:txBody>
                    <a:bodyPr/>
                    <a:lstStyle/>
                    <a:p>
                      <a:pPr algn="ctr"/>
                      <a:r>
                        <a:rPr lang="en-US" baseline="0" dirty="0"/>
                        <a:t>Tender Procedure 2020</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aseline="0" dirty="0"/>
                        <a:t>Tender Procedure 2021</a:t>
                      </a:r>
                      <a:endParaRPr lang="en-US" dirty="0"/>
                    </a:p>
                  </a:txBody>
                  <a:tcPr>
                    <a:solidFill>
                      <a:srgbClr val="6699FF"/>
                    </a:solidFill>
                  </a:tcPr>
                </a:tc>
                <a:extLst>
                  <a:ext uri="{0D108BD9-81ED-4DB2-BD59-A6C34878D82A}">
                    <a16:rowId xmlns:a16="http://schemas.microsoft.com/office/drawing/2014/main" val="3184459062"/>
                  </a:ext>
                </a:extLst>
              </a:tr>
              <a:tr h="311122">
                <a:tc gridSpan="2">
                  <a:txBody>
                    <a:bodyPr/>
                    <a:lstStyle/>
                    <a:p>
                      <a:pPr algn="ctr"/>
                      <a:r>
                        <a:rPr lang="en-US" sz="1400" b="1" dirty="0">
                          <a:latin typeface="+mn-lt"/>
                        </a:rPr>
                        <a:t>AWARDING CRITERIA</a:t>
                      </a:r>
                      <a:endParaRPr lang="el-GR" sz="1100" dirty="0">
                        <a:latin typeface="+mn-lt"/>
                      </a:endParaRPr>
                    </a:p>
                  </a:txBody>
                  <a:tcPr/>
                </a:tc>
                <a:tc hMerge="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1100" dirty="0">
                        <a:latin typeface="+mn-lt"/>
                      </a:endParaRPr>
                    </a:p>
                  </a:txBody>
                  <a:tcPr/>
                </a:tc>
                <a:extLst>
                  <a:ext uri="{0D108BD9-81ED-4DB2-BD59-A6C34878D82A}">
                    <a16:rowId xmlns:a16="http://schemas.microsoft.com/office/drawing/2014/main" val="2786506442"/>
                  </a:ext>
                </a:extLst>
              </a:tr>
              <a:tr h="1182262">
                <a:tc>
                  <a:txBody>
                    <a:bodyPr/>
                    <a:lstStyle/>
                    <a:p>
                      <a:pPr algn="just"/>
                      <a:r>
                        <a:rPr lang="en-US" sz="1400" dirty="0">
                          <a:latin typeface="+mn-lt"/>
                        </a:rPr>
                        <a:t>Awarding tender</a:t>
                      </a:r>
                      <a:r>
                        <a:rPr lang="en-US" sz="1400" baseline="0" dirty="0">
                          <a:latin typeface="+mn-lt"/>
                        </a:rPr>
                        <a:t> process based on multiple factors combining price (35% weigh) and quality (65% weigh) criteria </a:t>
                      </a:r>
                      <a:endParaRPr lang="el-GR" sz="1400" dirty="0">
                        <a:latin typeface="+mn-lt"/>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b="1" dirty="0">
                          <a:latin typeface="+mn-lt"/>
                        </a:rPr>
                        <a:t>Simplified awarding tender</a:t>
                      </a:r>
                      <a:r>
                        <a:rPr lang="en-US" sz="1400" b="1" baseline="0" dirty="0">
                          <a:latin typeface="+mn-lt"/>
                        </a:rPr>
                        <a:t> process based only on price</a:t>
                      </a:r>
                      <a:r>
                        <a:rPr lang="en-US" sz="1400" baseline="0" dirty="0">
                          <a:latin typeface="+mn-lt"/>
                        </a:rPr>
                        <a:t>. The a</a:t>
                      </a:r>
                      <a:r>
                        <a:rPr lang="en-US" sz="1400" dirty="0">
                          <a:latin typeface="+mn-lt"/>
                        </a:rPr>
                        <a:t>warding criteria</a:t>
                      </a:r>
                      <a:r>
                        <a:rPr lang="en-US" sz="1400" baseline="0" dirty="0">
                          <a:latin typeface="+mn-lt"/>
                        </a:rPr>
                        <a:t> of Tender is lowest price (100%). Minimum Quality criteria are provided as pre-requisites in the Tender Documents for participation to the Tender (pass/fail basis)</a:t>
                      </a:r>
                      <a:endParaRPr lang="el-GR" sz="1400" dirty="0">
                        <a:latin typeface="+mn-lt"/>
                      </a:endParaRPr>
                    </a:p>
                  </a:txBody>
                  <a:tcPr>
                    <a:solidFill>
                      <a:srgbClr val="6699FF"/>
                    </a:solidFill>
                  </a:tcPr>
                </a:tc>
                <a:extLst>
                  <a:ext uri="{0D108BD9-81ED-4DB2-BD59-A6C34878D82A}">
                    <a16:rowId xmlns:a16="http://schemas.microsoft.com/office/drawing/2014/main" val="16074832"/>
                  </a:ext>
                </a:extLst>
              </a:tr>
              <a:tr h="325673">
                <a:tc gridSpan="2">
                  <a:txBody>
                    <a:bodyPr/>
                    <a:lstStyle/>
                    <a:p>
                      <a:pPr algn="ctr"/>
                      <a:r>
                        <a:rPr lang="en-US" sz="1400" b="1" dirty="0">
                          <a:latin typeface="+mn-lt"/>
                        </a:rPr>
                        <a:t>DIRECT</a:t>
                      </a:r>
                      <a:r>
                        <a:rPr lang="en-US" sz="1400" b="1" baseline="0" dirty="0">
                          <a:latin typeface="+mn-lt"/>
                        </a:rPr>
                        <a:t> SAILING BETWEEN CYPRUS &amp; GREECE</a:t>
                      </a:r>
                      <a:endParaRPr lang="el-GR" sz="1400" b="1" dirty="0">
                        <a:latin typeface="+mn-lt"/>
                      </a:endParaRPr>
                    </a:p>
                  </a:txBody>
                  <a:tcPr/>
                </a:tc>
                <a:tc hMerge="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1100" dirty="0">
                        <a:latin typeface="+mn-lt"/>
                      </a:endParaRPr>
                    </a:p>
                  </a:txBody>
                  <a:tcPr/>
                </a:tc>
                <a:extLst>
                  <a:ext uri="{0D108BD9-81ED-4DB2-BD59-A6C34878D82A}">
                    <a16:rowId xmlns:a16="http://schemas.microsoft.com/office/drawing/2014/main" val="4084189946"/>
                  </a:ext>
                </a:extLst>
              </a:tr>
              <a:tr h="1960066">
                <a:tc>
                  <a:txBody>
                    <a:bodyPr/>
                    <a:lstStyle/>
                    <a:p>
                      <a:pPr marL="0" lvl="0" indent="0" algn="just">
                        <a:lnSpc>
                          <a:spcPct val="107000"/>
                        </a:lnSpc>
                        <a:spcAft>
                          <a:spcPts val="800"/>
                        </a:spcAft>
                        <a:buFont typeface="Calibri" panose="020F0502020204030204" pitchFamily="34" charset="0"/>
                        <a:buNone/>
                      </a:pPr>
                      <a:r>
                        <a:rPr lang="en-US" sz="1400" dirty="0">
                          <a:solidFill>
                            <a:schemeClr val="tx1"/>
                          </a:solidFill>
                          <a:latin typeface="+mn-lt"/>
                        </a:rPr>
                        <a:t>The</a:t>
                      </a:r>
                      <a:r>
                        <a:rPr lang="en-US" sz="1400" baseline="0" dirty="0">
                          <a:solidFill>
                            <a:schemeClr val="tx1"/>
                          </a:solidFill>
                          <a:latin typeface="+mn-lt"/>
                        </a:rPr>
                        <a:t> Successful Tenderer had the option to include an intermediate port of call to a Greek island. This would have led to a significant reduction of subsidy in relation to commercial passengers (i.e. </a:t>
                      </a:r>
                      <a:r>
                        <a:rPr lang="en-US" sz="1400" dirty="0">
                          <a:solidFill>
                            <a:schemeClr val="tx1"/>
                          </a:solidFill>
                          <a:effectLst/>
                          <a:latin typeface="+mn-lt"/>
                          <a:ea typeface="Calibri" panose="020F0502020204030204" pitchFamily="34" charset="0"/>
                          <a:cs typeface="Calibri" panose="020F0502020204030204" pitchFamily="34" charset="0"/>
                        </a:rPr>
                        <a:t>passengers on an existing service travelling between Piraeus and the Greek island Intermediate port of call) </a:t>
                      </a:r>
                      <a:r>
                        <a:rPr lang="en-US" sz="1400" baseline="0" dirty="0">
                          <a:solidFill>
                            <a:schemeClr val="tx1"/>
                          </a:solidFill>
                          <a:latin typeface="+mn-lt"/>
                        </a:rPr>
                        <a:t> as well as complex and burdensome reporting requirements</a:t>
                      </a:r>
                      <a:endParaRPr lang="el-GR" sz="1400" dirty="0">
                        <a:solidFill>
                          <a:schemeClr val="tx1"/>
                        </a:solidFill>
                        <a:latin typeface="+mn-lt"/>
                      </a:endParaRPr>
                    </a:p>
                  </a:txBody>
                  <a:tcPr marL="68580" marR="68580" marT="0" marB="0"/>
                </a:tc>
                <a:tc>
                  <a:txBody>
                    <a:bodyPr/>
                    <a:lstStyle/>
                    <a:p>
                      <a:pPr algn="just"/>
                      <a:r>
                        <a:rPr lang="en-US" sz="1400" dirty="0">
                          <a:latin typeface="+mn-lt"/>
                        </a:rPr>
                        <a:t>There will be </a:t>
                      </a:r>
                      <a:r>
                        <a:rPr lang="en-US" sz="1400" b="1" dirty="0">
                          <a:latin typeface="+mn-lt"/>
                        </a:rPr>
                        <a:t>no option for including</a:t>
                      </a:r>
                      <a:r>
                        <a:rPr lang="en-US" sz="1400" b="1" baseline="0" dirty="0">
                          <a:latin typeface="+mn-lt"/>
                        </a:rPr>
                        <a:t> an intermediate port of call </a:t>
                      </a:r>
                      <a:r>
                        <a:rPr lang="en-US" sz="1400" baseline="0" dirty="0">
                          <a:latin typeface="+mn-lt"/>
                        </a:rPr>
                        <a:t>to a Greek island. The </a:t>
                      </a:r>
                      <a:r>
                        <a:rPr lang="en-US" sz="1400" b="1" baseline="0" dirty="0">
                          <a:latin typeface="+mn-lt"/>
                        </a:rPr>
                        <a:t>sailing </a:t>
                      </a:r>
                      <a:r>
                        <a:rPr lang="en-US" sz="1400" baseline="0" dirty="0">
                          <a:latin typeface="+mn-lt"/>
                        </a:rPr>
                        <a:t>between Cyprus –Greece </a:t>
                      </a:r>
                      <a:r>
                        <a:rPr lang="en-US" sz="1400" b="1" baseline="0" dirty="0">
                          <a:latin typeface="+mn-lt"/>
                        </a:rPr>
                        <a:t>will be direct</a:t>
                      </a:r>
                      <a:r>
                        <a:rPr lang="en-US" sz="1400" baseline="0" dirty="0">
                          <a:latin typeface="+mn-lt"/>
                        </a:rPr>
                        <a:t>. </a:t>
                      </a:r>
                    </a:p>
                    <a:p>
                      <a:pPr algn="just"/>
                      <a:endParaRPr lang="en-US" sz="1400" baseline="0" dirty="0">
                        <a:latin typeface="+mn-lt"/>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baseline="0" dirty="0">
                          <a:latin typeface="+mn-lt"/>
                        </a:rPr>
                        <a:t>It is noted however that it is explicitly provided in the Tender Documents that </a:t>
                      </a:r>
                      <a:r>
                        <a:rPr lang="en-US" sz="1400" b="1" kern="1200" dirty="0">
                          <a:solidFill>
                            <a:schemeClr val="dk1"/>
                          </a:solidFill>
                          <a:effectLst/>
                          <a:latin typeface="+mn-lt"/>
                          <a:ea typeface="+mn-ea"/>
                          <a:cs typeface="+mn-cs"/>
                        </a:rPr>
                        <a:t>the Successful Tenderer may select to extend the Cyprus-Greece journey to a third </a:t>
                      </a:r>
                      <a:r>
                        <a:rPr lang="en-US" sz="1400" b="1" kern="1200" dirty="0" err="1">
                          <a:solidFill>
                            <a:schemeClr val="dk1"/>
                          </a:solidFill>
                          <a:effectLst/>
                          <a:latin typeface="+mn-lt"/>
                          <a:ea typeface="+mn-ea"/>
                          <a:cs typeface="+mn-cs"/>
                        </a:rPr>
                        <a:t>neighbouring</a:t>
                      </a:r>
                      <a:r>
                        <a:rPr lang="en-US" sz="1400" b="1" kern="1200" dirty="0">
                          <a:solidFill>
                            <a:schemeClr val="dk1"/>
                          </a:solidFill>
                          <a:effectLst/>
                          <a:latin typeface="+mn-lt"/>
                          <a:ea typeface="+mn-ea"/>
                          <a:cs typeface="+mn-cs"/>
                        </a:rPr>
                        <a:t> country </a:t>
                      </a:r>
                      <a:r>
                        <a:rPr lang="en-US" sz="1400" kern="1200" dirty="0">
                          <a:solidFill>
                            <a:schemeClr val="dk1"/>
                          </a:solidFill>
                          <a:effectLst/>
                          <a:latin typeface="+mn-lt"/>
                          <a:ea typeface="+mn-ea"/>
                          <a:cs typeface="+mn-cs"/>
                        </a:rPr>
                        <a:t>(trip leg that will </a:t>
                      </a:r>
                      <a:r>
                        <a:rPr lang="en-US" sz="1400" b="1" kern="1200" dirty="0">
                          <a:solidFill>
                            <a:schemeClr val="dk1"/>
                          </a:solidFill>
                          <a:effectLst/>
                          <a:latin typeface="+mn-lt"/>
                          <a:ea typeface="+mn-ea"/>
                          <a:cs typeface="+mn-cs"/>
                        </a:rPr>
                        <a:t>not receive a subsidy</a:t>
                      </a:r>
                      <a:r>
                        <a:rPr lang="en-US" sz="1400" kern="1200" dirty="0">
                          <a:solidFill>
                            <a:schemeClr val="dk1"/>
                          </a:solidFill>
                          <a:effectLst/>
                          <a:latin typeface="+mn-lt"/>
                          <a:ea typeface="+mn-ea"/>
                          <a:cs typeface="+mn-cs"/>
                        </a:rPr>
                        <a:t>)</a:t>
                      </a:r>
                      <a:endParaRPr lang="el-GR" sz="1400" dirty="0">
                        <a:latin typeface="+mn-lt"/>
                      </a:endParaRPr>
                    </a:p>
                  </a:txBody>
                  <a:tcPr marL="68580" marR="68580" marT="0" marB="0">
                    <a:solidFill>
                      <a:srgbClr val="6699FF"/>
                    </a:solidFill>
                  </a:tcPr>
                </a:tc>
                <a:extLst>
                  <a:ext uri="{0D108BD9-81ED-4DB2-BD59-A6C34878D82A}">
                    <a16:rowId xmlns:a16="http://schemas.microsoft.com/office/drawing/2014/main" val="432382252"/>
                  </a:ext>
                </a:extLst>
              </a:tr>
            </a:tbl>
          </a:graphicData>
        </a:graphic>
      </p:graphicFrame>
    </p:spTree>
    <p:extLst>
      <p:ext uri="{BB962C8B-B14F-4D97-AF65-F5344CB8AC3E}">
        <p14:creationId xmlns:p14="http://schemas.microsoft.com/office/powerpoint/2010/main" val="3810066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8332839" cy="857250"/>
          </a:xfrm>
        </p:spPr>
        <p:txBody>
          <a:bodyPr>
            <a:normAutofit/>
          </a:bodyPr>
          <a:lstStyle/>
          <a:p>
            <a:r>
              <a:rPr lang="en-GB" sz="1800" b="1" dirty="0">
                <a:solidFill>
                  <a:schemeClr val="tx2"/>
                </a:solidFill>
              </a:rPr>
              <a:t>Main Improvements to the Tender Documents:</a:t>
            </a:r>
            <a:br>
              <a:rPr lang="en-GB" sz="1800" b="1" dirty="0">
                <a:solidFill>
                  <a:schemeClr val="tx2"/>
                </a:solidFill>
              </a:rPr>
            </a:br>
            <a:r>
              <a:rPr lang="en-GB" sz="1800" dirty="0">
                <a:solidFill>
                  <a:schemeClr val="tx2"/>
                </a:solidFill>
              </a:rPr>
              <a:t>Tender Procedure 2020 </a:t>
            </a:r>
            <a:r>
              <a:rPr lang="en-GB" sz="1800" b="1" dirty="0">
                <a:solidFill>
                  <a:schemeClr val="tx2"/>
                </a:solidFill>
              </a:rPr>
              <a:t>Vs</a:t>
            </a:r>
            <a:r>
              <a:rPr lang="en-GB" sz="1800" dirty="0">
                <a:solidFill>
                  <a:schemeClr val="tx2"/>
                </a:solidFill>
              </a:rPr>
              <a:t> Tender Procedure2021</a:t>
            </a:r>
            <a:endParaRPr lang="el-GR" sz="1800" i="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7573240"/>
              </p:ext>
            </p:extLst>
          </p:nvPr>
        </p:nvGraphicFramePr>
        <p:xfrm>
          <a:off x="334297" y="1259874"/>
          <a:ext cx="8455740" cy="3444240"/>
        </p:xfrm>
        <a:graphic>
          <a:graphicData uri="http://schemas.openxmlformats.org/drawingml/2006/table">
            <a:tbl>
              <a:tblPr firstRow="1" bandRow="1">
                <a:tableStyleId>{5C22544A-7EE6-4342-B048-85BDC9FD1C3A}</a:tableStyleId>
              </a:tblPr>
              <a:tblGrid>
                <a:gridCol w="4227870">
                  <a:extLst>
                    <a:ext uri="{9D8B030D-6E8A-4147-A177-3AD203B41FA5}">
                      <a16:colId xmlns:a16="http://schemas.microsoft.com/office/drawing/2014/main" val="165915593"/>
                    </a:ext>
                  </a:extLst>
                </a:gridCol>
                <a:gridCol w="4227870">
                  <a:extLst>
                    <a:ext uri="{9D8B030D-6E8A-4147-A177-3AD203B41FA5}">
                      <a16:colId xmlns:a16="http://schemas.microsoft.com/office/drawing/2014/main" val="1235042514"/>
                    </a:ext>
                  </a:extLst>
                </a:gridCol>
              </a:tblGrid>
              <a:tr h="354784">
                <a:tc>
                  <a:txBody>
                    <a:bodyPr/>
                    <a:lstStyle/>
                    <a:p>
                      <a:pPr algn="ctr"/>
                      <a:r>
                        <a:rPr lang="en-US" baseline="0" dirty="0"/>
                        <a:t>Tender Procedure 2020</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aseline="0" dirty="0"/>
                        <a:t>Tender Procedure 2021</a:t>
                      </a:r>
                      <a:endParaRPr lang="en-US" dirty="0"/>
                    </a:p>
                  </a:txBody>
                  <a:tcPr>
                    <a:solidFill>
                      <a:srgbClr val="6699FF"/>
                    </a:solidFill>
                  </a:tcPr>
                </a:tc>
                <a:extLst>
                  <a:ext uri="{0D108BD9-81ED-4DB2-BD59-A6C34878D82A}">
                    <a16:rowId xmlns:a16="http://schemas.microsoft.com/office/drawing/2014/main" val="3184459062"/>
                  </a:ext>
                </a:extLst>
              </a:tr>
              <a:tr h="312494">
                <a:tc gridSpan="2">
                  <a:txBody>
                    <a:bodyPr/>
                    <a:lstStyle/>
                    <a:p>
                      <a:pPr algn="ctr">
                        <a:spcAft>
                          <a:spcPts val="0"/>
                        </a:spcAft>
                      </a:pPr>
                      <a:endParaRPr lang="el-GR" sz="1400" b="1" dirty="0">
                        <a:effectLst/>
                        <a:latin typeface="+mn-lt"/>
                        <a:ea typeface="Calibri" panose="020F0502020204030204" pitchFamily="34" charset="0"/>
                      </a:endParaRPr>
                    </a:p>
                    <a:p>
                      <a:pPr algn="ctr">
                        <a:spcAft>
                          <a:spcPts val="0"/>
                        </a:spcAft>
                      </a:pPr>
                      <a:r>
                        <a:rPr lang="en-US" sz="1400" b="1" dirty="0">
                          <a:effectLst/>
                          <a:latin typeface="+mn-lt"/>
                          <a:ea typeface="Calibri" panose="020F0502020204030204" pitchFamily="34" charset="0"/>
                        </a:rPr>
                        <a:t>PROVISIONS</a:t>
                      </a:r>
                      <a:r>
                        <a:rPr lang="en-US" sz="1400" b="1" baseline="0" dirty="0">
                          <a:effectLst/>
                          <a:latin typeface="+mn-lt"/>
                          <a:ea typeface="Calibri" panose="020F0502020204030204" pitchFamily="34" charset="0"/>
                        </a:rPr>
                        <a:t> RELATING TO VESSEL SPECIFICATIONS</a:t>
                      </a:r>
                      <a:endParaRPr lang="el-GR" sz="1400" b="1" baseline="0" dirty="0">
                        <a:effectLst/>
                        <a:latin typeface="+mn-lt"/>
                        <a:ea typeface="Calibri" panose="020F0502020204030204" pitchFamily="34" charset="0"/>
                      </a:endParaRPr>
                    </a:p>
                    <a:p>
                      <a:pPr algn="ctr">
                        <a:spcAft>
                          <a:spcPts val="0"/>
                        </a:spcAft>
                      </a:pPr>
                      <a:endParaRPr lang="el-GR" sz="1400" b="1" dirty="0">
                        <a:effectLst/>
                        <a:latin typeface="+mn-lt"/>
                        <a:ea typeface="Calibri" panose="020F0502020204030204" pitchFamily="34" charset="0"/>
                      </a:endParaRPr>
                    </a:p>
                  </a:txBody>
                  <a:tcPr marL="68580" marR="68580" marT="0" marB="0"/>
                </a:tc>
                <a:tc hMerge="1">
                  <a:txBody>
                    <a:bodyPr/>
                    <a:lstStyle/>
                    <a:p>
                      <a:pPr algn="just">
                        <a:spcAft>
                          <a:spcPts val="0"/>
                        </a:spcAft>
                      </a:pPr>
                      <a:endParaRPr lang="el-GR" sz="11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434825660"/>
                  </a:ext>
                </a:extLst>
              </a:tr>
              <a:tr h="657588">
                <a:tc>
                  <a:txBody>
                    <a:bodyPr/>
                    <a:lstStyle/>
                    <a:p>
                      <a:pPr algn="just">
                        <a:spcAft>
                          <a:spcPts val="0"/>
                        </a:spcAft>
                      </a:pPr>
                      <a:r>
                        <a:rPr lang="en-US" sz="1600" dirty="0">
                          <a:effectLst/>
                          <a:latin typeface="+mn-lt"/>
                          <a:ea typeface="Calibri" panose="020F0502020204030204" pitchFamily="34" charset="0"/>
                        </a:rPr>
                        <a:t>Requirement</a:t>
                      </a:r>
                      <a:r>
                        <a:rPr lang="en-US" sz="1600" baseline="0" dirty="0">
                          <a:effectLst/>
                          <a:latin typeface="+mn-lt"/>
                          <a:ea typeface="Calibri" panose="020F0502020204030204" pitchFamily="34" charset="0"/>
                        </a:rPr>
                        <a:t> of an EU</a:t>
                      </a:r>
                      <a:r>
                        <a:rPr lang="el-GR" sz="1600" baseline="0" dirty="0">
                          <a:effectLst/>
                          <a:latin typeface="+mn-lt"/>
                          <a:ea typeface="Calibri" panose="020F0502020204030204" pitchFamily="34" charset="0"/>
                        </a:rPr>
                        <a:t>/ΕΕΑ</a:t>
                      </a:r>
                      <a:r>
                        <a:rPr lang="en-US" sz="1600" baseline="0" dirty="0">
                          <a:effectLst/>
                          <a:latin typeface="+mn-lt"/>
                          <a:ea typeface="Calibri" panose="020F0502020204030204" pitchFamily="34" charset="0"/>
                        </a:rPr>
                        <a:t> flag ship at the time of submission of Tenders</a:t>
                      </a:r>
                      <a:endParaRPr lang="el-GR" sz="1600" dirty="0">
                        <a:effectLst/>
                        <a:latin typeface="+mn-lt"/>
                        <a:ea typeface="Calibri" panose="020F0502020204030204" pitchFamily="34" charset="0"/>
                      </a:endParaRPr>
                    </a:p>
                    <a:p>
                      <a:pPr algn="just">
                        <a:spcAft>
                          <a:spcPts val="0"/>
                        </a:spcAft>
                      </a:pPr>
                      <a:r>
                        <a:rPr lang="el-GR" sz="1600" dirty="0">
                          <a:effectLst/>
                          <a:latin typeface="+mn-lt"/>
                          <a:ea typeface="Calibri" panose="020F0502020204030204" pitchFamily="34" charset="0"/>
                        </a:rPr>
                        <a:t> </a:t>
                      </a:r>
                    </a:p>
                  </a:txBody>
                  <a:tcPr marL="68580" marR="68580" marT="0" marB="0"/>
                </a:tc>
                <a:tc>
                  <a:txBody>
                    <a:bodyPr/>
                    <a:lstStyle/>
                    <a:p>
                      <a:pPr algn="just">
                        <a:spcAft>
                          <a:spcPts val="0"/>
                        </a:spcAft>
                      </a:pPr>
                      <a:r>
                        <a:rPr lang="en-US" sz="1600" dirty="0">
                          <a:effectLst/>
                          <a:latin typeface="+mn-lt"/>
                          <a:ea typeface="Calibri" panose="020F0502020204030204" pitchFamily="34" charset="0"/>
                        </a:rPr>
                        <a:t>The </a:t>
                      </a:r>
                      <a:r>
                        <a:rPr lang="en-US" sz="1600" b="1" dirty="0">
                          <a:effectLst/>
                          <a:latin typeface="+mn-lt"/>
                          <a:ea typeface="Calibri" panose="020F0502020204030204" pitchFamily="34" charset="0"/>
                        </a:rPr>
                        <a:t>EU</a:t>
                      </a:r>
                      <a:r>
                        <a:rPr lang="el-GR" sz="1600" b="1" dirty="0">
                          <a:effectLst/>
                          <a:latin typeface="+mn-lt"/>
                          <a:ea typeface="Calibri" panose="020F0502020204030204" pitchFamily="34" charset="0"/>
                        </a:rPr>
                        <a:t>/ΕΕΑ</a:t>
                      </a:r>
                      <a:r>
                        <a:rPr lang="en-US" sz="1600" b="1" dirty="0">
                          <a:effectLst/>
                          <a:latin typeface="+mn-lt"/>
                          <a:ea typeface="Calibri" panose="020F0502020204030204" pitchFamily="34" charset="0"/>
                        </a:rPr>
                        <a:t> flag criterion </a:t>
                      </a:r>
                      <a:r>
                        <a:rPr lang="en-US" sz="1600" dirty="0">
                          <a:effectLst/>
                          <a:latin typeface="+mn-lt"/>
                          <a:ea typeface="Calibri" panose="020F0502020204030204" pitchFamily="34" charset="0"/>
                        </a:rPr>
                        <a:t>to</a:t>
                      </a:r>
                      <a:r>
                        <a:rPr lang="en-US" sz="1600" baseline="0" dirty="0">
                          <a:effectLst/>
                          <a:latin typeface="+mn-lt"/>
                          <a:ea typeface="Calibri" panose="020F0502020204030204" pitchFamily="34" charset="0"/>
                        </a:rPr>
                        <a:t> be fulfilled </a:t>
                      </a:r>
                      <a:r>
                        <a:rPr lang="en-US" sz="1600" b="1" baseline="0" dirty="0">
                          <a:effectLst/>
                          <a:latin typeface="+mn-lt"/>
                          <a:ea typeface="Calibri" panose="020F0502020204030204" pitchFamily="34" charset="0"/>
                        </a:rPr>
                        <a:t>prior to commencement of the service </a:t>
                      </a:r>
                      <a:r>
                        <a:rPr lang="en-US" sz="1600" baseline="0" dirty="0">
                          <a:effectLst/>
                          <a:latin typeface="+mn-lt"/>
                          <a:ea typeface="Calibri" panose="020F0502020204030204" pitchFamily="34" charset="0"/>
                        </a:rPr>
                        <a:t>and not necessarily upon submission of the tender</a:t>
                      </a:r>
                      <a:endParaRPr lang="el-GR" sz="1600" baseline="0" dirty="0">
                        <a:effectLst/>
                        <a:latin typeface="+mn-lt"/>
                        <a:ea typeface="Calibri" panose="020F0502020204030204" pitchFamily="34" charset="0"/>
                      </a:endParaRPr>
                    </a:p>
                    <a:p>
                      <a:pPr algn="just">
                        <a:spcAft>
                          <a:spcPts val="0"/>
                        </a:spcAft>
                      </a:pPr>
                      <a:endParaRPr lang="en-US" sz="1600" baseline="0" dirty="0">
                        <a:effectLst/>
                        <a:latin typeface="+mn-lt"/>
                        <a:ea typeface="Calibri" panose="020F0502020204030204" pitchFamily="34" charset="0"/>
                      </a:endParaRPr>
                    </a:p>
                  </a:txBody>
                  <a:tcPr marL="68580" marR="68580" marT="0" marB="0">
                    <a:solidFill>
                      <a:srgbClr val="6699FF"/>
                    </a:solidFill>
                  </a:tcPr>
                </a:tc>
                <a:extLst>
                  <a:ext uri="{0D108BD9-81ED-4DB2-BD59-A6C34878D82A}">
                    <a16:rowId xmlns:a16="http://schemas.microsoft.com/office/drawing/2014/main" val="218363582"/>
                  </a:ext>
                </a:extLst>
              </a:tr>
              <a:tr h="947712">
                <a:tc>
                  <a:txBody>
                    <a:bodyPr/>
                    <a:lstStyle/>
                    <a:p>
                      <a:pPr algn="just">
                        <a:spcAft>
                          <a:spcPts val="0"/>
                        </a:spcAft>
                      </a:pPr>
                      <a:r>
                        <a:rPr lang="en-US" sz="1600" dirty="0">
                          <a:effectLst/>
                          <a:latin typeface="+mn-lt"/>
                          <a:ea typeface="Calibri" panose="020F0502020204030204" pitchFamily="34" charset="0"/>
                        </a:rPr>
                        <a:t>Tenderers</a:t>
                      </a:r>
                      <a:r>
                        <a:rPr lang="en-US" sz="1600" baseline="0" dirty="0">
                          <a:effectLst/>
                          <a:latin typeface="+mn-lt"/>
                          <a:ea typeface="Calibri" panose="020F0502020204030204" pitchFamily="34" charset="0"/>
                        </a:rPr>
                        <a:t> could include only one potential vessel in a single Tender </a:t>
                      </a:r>
                      <a:endParaRPr lang="el-GR" sz="1600" dirty="0">
                        <a:effectLst/>
                        <a:latin typeface="+mn-lt"/>
                        <a:ea typeface="Calibri" panose="020F0502020204030204" pitchFamily="34" charset="0"/>
                      </a:endParaRPr>
                    </a:p>
                  </a:txBody>
                  <a:tcPr marL="68580" marR="68580" marT="0" marB="0"/>
                </a:tc>
                <a:tc>
                  <a:txBody>
                    <a:bodyPr/>
                    <a:lstStyle/>
                    <a:p>
                      <a:pPr algn="just">
                        <a:spcAft>
                          <a:spcPts val="0"/>
                        </a:spcAft>
                      </a:pPr>
                      <a:r>
                        <a:rPr lang="en-US" sz="1600" kern="1200" dirty="0">
                          <a:solidFill>
                            <a:schemeClr val="dk1"/>
                          </a:solidFill>
                          <a:effectLst/>
                          <a:latin typeface="+mn-lt"/>
                          <a:ea typeface="+mn-ea"/>
                          <a:cs typeface="+mn-cs"/>
                        </a:rPr>
                        <a:t>Tenderers have the </a:t>
                      </a:r>
                      <a:r>
                        <a:rPr lang="en-US" sz="1600" b="1" kern="1200" dirty="0">
                          <a:solidFill>
                            <a:schemeClr val="dk1"/>
                          </a:solidFill>
                          <a:effectLst/>
                          <a:latin typeface="+mn-lt"/>
                          <a:ea typeface="+mn-ea"/>
                          <a:cs typeface="+mn-cs"/>
                        </a:rPr>
                        <a:t>option to include</a:t>
                      </a:r>
                      <a:r>
                        <a:rPr lang="en-US" sz="1600" kern="1200" dirty="0">
                          <a:solidFill>
                            <a:schemeClr val="dk1"/>
                          </a:solidFill>
                          <a:effectLst/>
                          <a:latin typeface="+mn-lt"/>
                          <a:ea typeface="+mn-ea"/>
                          <a:cs typeface="+mn-cs"/>
                        </a:rPr>
                        <a:t>, with the same Financial Offer </a:t>
                      </a:r>
                      <a:r>
                        <a:rPr lang="en-US" sz="1600" b="1" kern="1200" dirty="0">
                          <a:solidFill>
                            <a:schemeClr val="dk1"/>
                          </a:solidFill>
                          <a:effectLst/>
                          <a:latin typeface="+mn-lt"/>
                          <a:ea typeface="+mn-ea"/>
                          <a:cs typeface="+mn-cs"/>
                        </a:rPr>
                        <a:t>more than one potential vessel </a:t>
                      </a:r>
                      <a:r>
                        <a:rPr lang="en-US" sz="1600" kern="1200" dirty="0">
                          <a:solidFill>
                            <a:schemeClr val="dk1"/>
                          </a:solidFill>
                          <a:effectLst/>
                          <a:latin typeface="+mn-lt"/>
                          <a:ea typeface="+mn-ea"/>
                          <a:cs typeface="+mn-cs"/>
                        </a:rPr>
                        <a:t>in their tender provided that such vessels meet the minimum requirements listed in</a:t>
                      </a:r>
                      <a:r>
                        <a:rPr lang="en-US" sz="1600" kern="1200" baseline="0" dirty="0">
                          <a:solidFill>
                            <a:schemeClr val="dk1"/>
                          </a:solidFill>
                          <a:effectLst/>
                          <a:latin typeface="+mn-lt"/>
                          <a:ea typeface="+mn-ea"/>
                          <a:cs typeface="+mn-cs"/>
                        </a:rPr>
                        <a:t> the Tender Documents.</a:t>
                      </a:r>
                    </a:p>
                    <a:p>
                      <a:pPr algn="just">
                        <a:spcAft>
                          <a:spcPts val="0"/>
                        </a:spcAft>
                      </a:pPr>
                      <a:endParaRPr lang="el-GR" sz="1600" dirty="0">
                        <a:effectLst/>
                        <a:latin typeface="+mn-lt"/>
                        <a:ea typeface="Calibri" panose="020F0502020204030204" pitchFamily="34" charset="0"/>
                      </a:endParaRPr>
                    </a:p>
                  </a:txBody>
                  <a:tcPr marL="68580" marR="68580" marT="0" marB="0">
                    <a:solidFill>
                      <a:srgbClr val="6699FF"/>
                    </a:solidFill>
                  </a:tcPr>
                </a:tc>
                <a:extLst>
                  <a:ext uri="{0D108BD9-81ED-4DB2-BD59-A6C34878D82A}">
                    <a16:rowId xmlns:a16="http://schemas.microsoft.com/office/drawing/2014/main" val="173153789"/>
                  </a:ext>
                </a:extLst>
              </a:tr>
            </a:tbl>
          </a:graphicData>
        </a:graphic>
      </p:graphicFrame>
    </p:spTree>
    <p:extLst>
      <p:ext uri="{BB962C8B-B14F-4D97-AF65-F5344CB8AC3E}">
        <p14:creationId xmlns:p14="http://schemas.microsoft.com/office/powerpoint/2010/main" val="2421421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11" y="107656"/>
            <a:ext cx="8332839" cy="757583"/>
          </a:xfrm>
        </p:spPr>
        <p:txBody>
          <a:bodyPr>
            <a:normAutofit/>
          </a:bodyPr>
          <a:lstStyle/>
          <a:p>
            <a:r>
              <a:rPr lang="en-GB" sz="1800" b="1" dirty="0">
                <a:solidFill>
                  <a:schemeClr val="tx2"/>
                </a:solidFill>
              </a:rPr>
              <a:t>Main Improvements to the Tender Documents:</a:t>
            </a:r>
            <a:br>
              <a:rPr lang="en-GB" sz="1800" b="1" dirty="0">
                <a:solidFill>
                  <a:schemeClr val="tx2"/>
                </a:solidFill>
              </a:rPr>
            </a:br>
            <a:r>
              <a:rPr lang="en-GB" sz="1800" dirty="0">
                <a:solidFill>
                  <a:schemeClr val="tx2"/>
                </a:solidFill>
              </a:rPr>
              <a:t>Tender Procedure 2020 </a:t>
            </a:r>
            <a:r>
              <a:rPr lang="en-GB" sz="1800" b="1" dirty="0">
                <a:solidFill>
                  <a:schemeClr val="tx2"/>
                </a:solidFill>
              </a:rPr>
              <a:t>Vs</a:t>
            </a:r>
            <a:r>
              <a:rPr lang="en-GB" sz="1800" dirty="0">
                <a:solidFill>
                  <a:schemeClr val="tx2"/>
                </a:solidFill>
              </a:rPr>
              <a:t> Tender Procedure2021</a:t>
            </a:r>
            <a:endParaRPr lang="el-GR" sz="1800" i="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1395131"/>
              </p:ext>
            </p:extLst>
          </p:nvPr>
        </p:nvGraphicFramePr>
        <p:xfrm>
          <a:off x="368710" y="943713"/>
          <a:ext cx="8455740" cy="3688080"/>
        </p:xfrm>
        <a:graphic>
          <a:graphicData uri="http://schemas.openxmlformats.org/drawingml/2006/table">
            <a:tbl>
              <a:tblPr firstRow="1" bandRow="1">
                <a:tableStyleId>{5C22544A-7EE6-4342-B048-85BDC9FD1C3A}</a:tableStyleId>
              </a:tblPr>
              <a:tblGrid>
                <a:gridCol w="4227870">
                  <a:extLst>
                    <a:ext uri="{9D8B030D-6E8A-4147-A177-3AD203B41FA5}">
                      <a16:colId xmlns:a16="http://schemas.microsoft.com/office/drawing/2014/main" val="165915593"/>
                    </a:ext>
                  </a:extLst>
                </a:gridCol>
                <a:gridCol w="4227870">
                  <a:extLst>
                    <a:ext uri="{9D8B030D-6E8A-4147-A177-3AD203B41FA5}">
                      <a16:colId xmlns:a16="http://schemas.microsoft.com/office/drawing/2014/main" val="1235042514"/>
                    </a:ext>
                  </a:extLst>
                </a:gridCol>
              </a:tblGrid>
              <a:tr h="354784">
                <a:tc>
                  <a:txBody>
                    <a:bodyPr/>
                    <a:lstStyle/>
                    <a:p>
                      <a:pPr algn="ctr"/>
                      <a:r>
                        <a:rPr lang="en-US" baseline="0" dirty="0"/>
                        <a:t>Tender Procedure 2020</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aseline="0" dirty="0"/>
                        <a:t>Tender Procedure 2021</a:t>
                      </a:r>
                      <a:endParaRPr lang="en-US" dirty="0"/>
                    </a:p>
                  </a:txBody>
                  <a:tcPr>
                    <a:solidFill>
                      <a:srgbClr val="6699FF"/>
                    </a:solidFill>
                  </a:tcPr>
                </a:tc>
                <a:extLst>
                  <a:ext uri="{0D108BD9-81ED-4DB2-BD59-A6C34878D82A}">
                    <a16:rowId xmlns:a16="http://schemas.microsoft.com/office/drawing/2014/main" val="3184459062"/>
                  </a:ext>
                </a:extLst>
              </a:tr>
              <a:tr h="312494">
                <a:tc gridSpan="2">
                  <a:txBody>
                    <a:bodyPr/>
                    <a:lstStyle/>
                    <a:p>
                      <a:pPr algn="ctr">
                        <a:spcAft>
                          <a:spcPts val="0"/>
                        </a:spcAft>
                      </a:pPr>
                      <a:endParaRPr lang="el-GR" sz="1400" b="1" dirty="0">
                        <a:effectLst/>
                        <a:latin typeface="+mn-lt"/>
                        <a:ea typeface="Calibri" panose="020F0502020204030204" pitchFamily="34" charset="0"/>
                      </a:endParaRPr>
                    </a:p>
                    <a:p>
                      <a:pPr algn="ctr">
                        <a:spcAft>
                          <a:spcPts val="0"/>
                        </a:spcAft>
                      </a:pPr>
                      <a:r>
                        <a:rPr lang="en-US" sz="1400" b="1" dirty="0">
                          <a:effectLst/>
                          <a:latin typeface="+mn-lt"/>
                          <a:ea typeface="Calibri" panose="020F0502020204030204" pitchFamily="34" charset="0"/>
                        </a:rPr>
                        <a:t>PROVISIONS</a:t>
                      </a:r>
                      <a:r>
                        <a:rPr lang="en-US" sz="1400" b="1" baseline="0" dirty="0">
                          <a:effectLst/>
                          <a:latin typeface="+mn-lt"/>
                          <a:ea typeface="Calibri" panose="020F0502020204030204" pitchFamily="34" charset="0"/>
                        </a:rPr>
                        <a:t> RELATING TO VESSEL SPECIFICATIONS</a:t>
                      </a:r>
                      <a:endParaRPr lang="el-GR" sz="1400" b="1" baseline="0" dirty="0">
                        <a:effectLst/>
                        <a:latin typeface="+mn-lt"/>
                        <a:ea typeface="Calibri" panose="020F0502020204030204" pitchFamily="34" charset="0"/>
                      </a:endParaRPr>
                    </a:p>
                    <a:p>
                      <a:pPr algn="ctr">
                        <a:spcAft>
                          <a:spcPts val="0"/>
                        </a:spcAft>
                      </a:pPr>
                      <a:endParaRPr lang="el-GR" sz="1400" b="1" dirty="0">
                        <a:effectLst/>
                        <a:latin typeface="+mn-lt"/>
                        <a:ea typeface="Calibri" panose="020F0502020204030204" pitchFamily="34" charset="0"/>
                      </a:endParaRPr>
                    </a:p>
                  </a:txBody>
                  <a:tcPr marL="68580" marR="68580" marT="0" marB="0"/>
                </a:tc>
                <a:tc hMerge="1">
                  <a:txBody>
                    <a:bodyPr/>
                    <a:lstStyle/>
                    <a:p>
                      <a:pPr algn="just">
                        <a:spcAft>
                          <a:spcPts val="0"/>
                        </a:spcAft>
                      </a:pPr>
                      <a:endParaRPr lang="el-GR" sz="11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2434825660"/>
                  </a:ext>
                </a:extLst>
              </a:tr>
              <a:tr h="1137254">
                <a:tc>
                  <a:txBody>
                    <a:bodyPr/>
                    <a:lstStyle/>
                    <a:p>
                      <a:pPr algn="just"/>
                      <a:r>
                        <a:rPr lang="en-US" sz="1600" dirty="0">
                          <a:latin typeface="+mn-lt"/>
                        </a:rPr>
                        <a:t>Vessel’s</a:t>
                      </a:r>
                      <a:r>
                        <a:rPr lang="en-US" sz="1600" baseline="0" dirty="0">
                          <a:latin typeface="+mn-lt"/>
                        </a:rPr>
                        <a:t> Certificates and other information/ documents </a:t>
                      </a:r>
                      <a:r>
                        <a:rPr lang="en-US" sz="1600" dirty="0">
                          <a:latin typeface="+mn-lt"/>
                        </a:rPr>
                        <a:t>stipulated in the Tender Documents </a:t>
                      </a:r>
                      <a:r>
                        <a:rPr lang="en-US" sz="1600" baseline="0" dirty="0">
                          <a:latin typeface="+mn-lt"/>
                        </a:rPr>
                        <a:t> had to be  submitted with the Tender</a:t>
                      </a:r>
                      <a:endParaRPr lang="el-GR" sz="1600" dirty="0">
                        <a:latin typeface="+mn-lt"/>
                      </a:endParaRPr>
                    </a:p>
                  </a:txBody>
                  <a:tcPr marL="68580" marR="68580" marT="0" marB="0"/>
                </a:tc>
                <a:tc>
                  <a:txBody>
                    <a:bodyPr/>
                    <a:lstStyle/>
                    <a:p>
                      <a:pPr algn="just"/>
                      <a:r>
                        <a:rPr lang="en-US" sz="1600" b="1" dirty="0">
                          <a:latin typeface="+mn-lt"/>
                        </a:rPr>
                        <a:t>Only </a:t>
                      </a:r>
                      <a:r>
                        <a:rPr lang="en-GB" sz="1600" b="1" dirty="0">
                          <a:latin typeface="+mn-lt"/>
                        </a:rPr>
                        <a:t>the</a:t>
                      </a:r>
                      <a:r>
                        <a:rPr lang="en-GB" sz="1600" b="1" baseline="0" dirty="0">
                          <a:latin typeface="+mn-lt"/>
                        </a:rPr>
                        <a:t> </a:t>
                      </a:r>
                      <a:r>
                        <a:rPr lang="en-US" sz="1600" b="1" dirty="0">
                          <a:latin typeface="+mn-lt"/>
                        </a:rPr>
                        <a:t>vessel</a:t>
                      </a:r>
                      <a:r>
                        <a:rPr lang="en-US" sz="1600" b="1" baseline="0" dirty="0">
                          <a:latin typeface="+mn-lt"/>
                        </a:rPr>
                        <a:t> </a:t>
                      </a:r>
                      <a:r>
                        <a:rPr lang="en-US" sz="1600" b="1" dirty="0">
                          <a:latin typeface="+mn-lt"/>
                        </a:rPr>
                        <a:t>specifications </a:t>
                      </a:r>
                      <a:r>
                        <a:rPr lang="en-US" sz="1600" dirty="0">
                          <a:latin typeface="+mn-lt"/>
                        </a:rPr>
                        <a:t>are</a:t>
                      </a:r>
                      <a:r>
                        <a:rPr lang="en-US" sz="1600" baseline="0" dirty="0">
                          <a:latin typeface="+mn-lt"/>
                        </a:rPr>
                        <a:t> required to</a:t>
                      </a:r>
                      <a:r>
                        <a:rPr lang="en-US" sz="1600" dirty="0">
                          <a:latin typeface="+mn-lt"/>
                        </a:rPr>
                        <a:t> be submitted </a:t>
                      </a:r>
                      <a:r>
                        <a:rPr lang="en-US" sz="1600" b="1" dirty="0">
                          <a:latin typeface="+mn-lt"/>
                        </a:rPr>
                        <a:t>with the Tender</a:t>
                      </a:r>
                      <a:r>
                        <a:rPr lang="en-US" sz="1600" dirty="0">
                          <a:latin typeface="+mn-lt"/>
                        </a:rPr>
                        <a:t>. </a:t>
                      </a:r>
                      <a:r>
                        <a:rPr lang="en-US" sz="1600" b="1" dirty="0">
                          <a:latin typeface="+mn-lt"/>
                        </a:rPr>
                        <a:t>Vessel’s Certificates and other information/ documents </a:t>
                      </a:r>
                      <a:r>
                        <a:rPr lang="en-US" sz="1600" dirty="0">
                          <a:latin typeface="+mn-lt"/>
                        </a:rPr>
                        <a:t>stipulated in the Tender Documents  will be submitted only by the Successful Tenderer </a:t>
                      </a:r>
                      <a:r>
                        <a:rPr lang="en-US" sz="1600" b="1" dirty="0">
                          <a:latin typeface="+mn-lt"/>
                        </a:rPr>
                        <a:t>after awarding of the Tender</a:t>
                      </a:r>
                    </a:p>
                    <a:p>
                      <a:pPr algn="just"/>
                      <a:endParaRPr lang="el-GR" sz="1600" dirty="0">
                        <a:latin typeface="+mn-lt"/>
                      </a:endParaRPr>
                    </a:p>
                  </a:txBody>
                  <a:tcPr marL="68580" marR="68580" marT="0" marB="0">
                    <a:solidFill>
                      <a:srgbClr val="6699FF"/>
                    </a:solidFill>
                  </a:tcPr>
                </a:tc>
                <a:extLst>
                  <a:ext uri="{0D108BD9-81ED-4DB2-BD59-A6C34878D82A}">
                    <a16:rowId xmlns:a16="http://schemas.microsoft.com/office/drawing/2014/main" val="432382252"/>
                  </a:ext>
                </a:extLst>
              </a:tr>
              <a:tr h="568627">
                <a:tc>
                  <a:txBody>
                    <a:bodyPr/>
                    <a:lstStyle/>
                    <a:p>
                      <a:pPr algn="just">
                        <a:spcAft>
                          <a:spcPts val="0"/>
                        </a:spcAft>
                      </a:pPr>
                      <a:r>
                        <a:rPr lang="en-US" sz="1600" dirty="0">
                          <a:effectLst/>
                          <a:latin typeface="+mn-lt"/>
                          <a:ea typeface="Calibri" panose="020F0502020204030204" pitchFamily="34" charset="0"/>
                        </a:rPr>
                        <a:t>Minimum carrying capacity of the vessel:</a:t>
                      </a:r>
                      <a:r>
                        <a:rPr lang="en-US" sz="1600" baseline="0" dirty="0">
                          <a:effectLst/>
                          <a:latin typeface="+mn-lt"/>
                          <a:ea typeface="Calibri" panose="020F0502020204030204" pitchFamily="34" charset="0"/>
                        </a:rPr>
                        <a:t> 200 passengers, accommodation for at least 140 passengers in cabins</a:t>
                      </a:r>
                      <a:endParaRPr lang="el-GR" sz="1600" dirty="0">
                        <a:effectLst/>
                        <a:latin typeface="+mn-lt"/>
                        <a:ea typeface="Calibri" panose="020F0502020204030204" pitchFamily="34" charset="0"/>
                      </a:endParaRPr>
                    </a:p>
                    <a:p>
                      <a:pPr algn="just">
                        <a:spcAft>
                          <a:spcPts val="0"/>
                        </a:spcAft>
                      </a:pPr>
                      <a:r>
                        <a:rPr lang="el-GR" sz="1600" dirty="0">
                          <a:effectLst/>
                          <a:latin typeface="+mn-lt"/>
                          <a:ea typeface="Calibri" panose="020F0502020204030204" pitchFamily="34" charset="0"/>
                        </a:rPr>
                        <a:t> </a:t>
                      </a: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600" dirty="0">
                          <a:effectLst/>
                          <a:latin typeface="+mn-lt"/>
                          <a:ea typeface="Calibri" panose="020F0502020204030204" pitchFamily="34" charset="0"/>
                        </a:rPr>
                        <a:t>Minimum carrying capacity of the vessel:</a:t>
                      </a:r>
                      <a:r>
                        <a:rPr lang="en-US" sz="1600" baseline="0" dirty="0">
                          <a:effectLst/>
                          <a:latin typeface="+mn-lt"/>
                          <a:ea typeface="Calibri" panose="020F0502020204030204" pitchFamily="34" charset="0"/>
                        </a:rPr>
                        <a:t> </a:t>
                      </a:r>
                      <a:r>
                        <a:rPr lang="en-US" sz="1600" b="1" baseline="0" dirty="0">
                          <a:effectLst/>
                          <a:latin typeface="+mn-lt"/>
                          <a:ea typeface="Calibri" panose="020F0502020204030204" pitchFamily="34" charset="0"/>
                        </a:rPr>
                        <a:t>100 passengers</a:t>
                      </a:r>
                      <a:r>
                        <a:rPr lang="en-US" sz="1600" baseline="0" dirty="0">
                          <a:effectLst/>
                          <a:latin typeface="+mn-lt"/>
                          <a:ea typeface="Calibri" panose="020F0502020204030204" pitchFamily="34" charset="0"/>
                        </a:rPr>
                        <a:t>, accommodation for </a:t>
                      </a:r>
                      <a:r>
                        <a:rPr lang="en-US" sz="1600" b="1" baseline="0" dirty="0">
                          <a:effectLst/>
                          <a:latin typeface="+mn-lt"/>
                          <a:ea typeface="Calibri" panose="020F0502020204030204" pitchFamily="34" charset="0"/>
                        </a:rPr>
                        <a:t>at least 60 passengers in cabins</a:t>
                      </a:r>
                      <a:endParaRPr lang="el-GR" sz="1600" b="1" dirty="0">
                        <a:effectLst/>
                        <a:latin typeface="+mn-lt"/>
                        <a:ea typeface="Calibri" panose="020F0502020204030204" pitchFamily="34" charset="0"/>
                      </a:endParaRPr>
                    </a:p>
                  </a:txBody>
                  <a:tcPr marL="68580" marR="68580" marT="0" marB="0">
                    <a:solidFill>
                      <a:srgbClr val="6699FF"/>
                    </a:solidFill>
                  </a:tcPr>
                </a:tc>
                <a:extLst>
                  <a:ext uri="{0D108BD9-81ED-4DB2-BD59-A6C34878D82A}">
                    <a16:rowId xmlns:a16="http://schemas.microsoft.com/office/drawing/2014/main" val="1193193934"/>
                  </a:ext>
                </a:extLst>
              </a:tr>
            </a:tbl>
          </a:graphicData>
        </a:graphic>
      </p:graphicFrame>
    </p:spTree>
    <p:extLst>
      <p:ext uri="{BB962C8B-B14F-4D97-AF65-F5344CB8AC3E}">
        <p14:creationId xmlns:p14="http://schemas.microsoft.com/office/powerpoint/2010/main" val="727927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196"/>
            <a:ext cx="8332839" cy="733445"/>
          </a:xfrm>
        </p:spPr>
        <p:txBody>
          <a:bodyPr>
            <a:normAutofit/>
          </a:bodyPr>
          <a:lstStyle/>
          <a:p>
            <a:r>
              <a:rPr lang="en-GB" sz="1800" b="1" dirty="0">
                <a:solidFill>
                  <a:schemeClr val="tx2"/>
                </a:solidFill>
              </a:rPr>
              <a:t>Main Improvements to the Tender Documents:</a:t>
            </a:r>
            <a:br>
              <a:rPr lang="en-GB" sz="1800" b="1" dirty="0">
                <a:solidFill>
                  <a:schemeClr val="tx2"/>
                </a:solidFill>
              </a:rPr>
            </a:br>
            <a:r>
              <a:rPr lang="en-GB" sz="1800" dirty="0">
                <a:solidFill>
                  <a:schemeClr val="tx2"/>
                </a:solidFill>
              </a:rPr>
              <a:t>Tender Procedure 2020 </a:t>
            </a:r>
            <a:r>
              <a:rPr lang="en-GB" sz="1800" b="1" dirty="0">
                <a:solidFill>
                  <a:schemeClr val="tx2"/>
                </a:solidFill>
              </a:rPr>
              <a:t>Vs</a:t>
            </a:r>
            <a:r>
              <a:rPr lang="en-GB" sz="1800" dirty="0">
                <a:solidFill>
                  <a:schemeClr val="tx2"/>
                </a:solidFill>
              </a:rPr>
              <a:t> Tender Procedure2021</a:t>
            </a:r>
            <a:endParaRPr lang="el-GR" sz="1800" i="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1601587"/>
              </p:ext>
            </p:extLst>
          </p:nvPr>
        </p:nvGraphicFramePr>
        <p:xfrm>
          <a:off x="285134" y="719908"/>
          <a:ext cx="8573730" cy="4304201"/>
        </p:xfrm>
        <a:graphic>
          <a:graphicData uri="http://schemas.openxmlformats.org/drawingml/2006/table">
            <a:tbl>
              <a:tblPr firstRow="1" bandRow="1">
                <a:tableStyleId>{5C22544A-7EE6-4342-B048-85BDC9FD1C3A}</a:tableStyleId>
              </a:tblPr>
              <a:tblGrid>
                <a:gridCol w="4119718">
                  <a:extLst>
                    <a:ext uri="{9D8B030D-6E8A-4147-A177-3AD203B41FA5}">
                      <a16:colId xmlns:a16="http://schemas.microsoft.com/office/drawing/2014/main" val="165915593"/>
                    </a:ext>
                  </a:extLst>
                </a:gridCol>
                <a:gridCol w="4454012">
                  <a:extLst>
                    <a:ext uri="{9D8B030D-6E8A-4147-A177-3AD203B41FA5}">
                      <a16:colId xmlns:a16="http://schemas.microsoft.com/office/drawing/2014/main" val="1235042514"/>
                    </a:ext>
                  </a:extLst>
                </a:gridCol>
              </a:tblGrid>
              <a:tr h="382114">
                <a:tc>
                  <a:txBody>
                    <a:bodyPr/>
                    <a:lstStyle/>
                    <a:p>
                      <a:pPr algn="ctr"/>
                      <a:r>
                        <a:rPr lang="en-US" baseline="0" dirty="0"/>
                        <a:t>Tender Procedure 2020</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aseline="0" dirty="0"/>
                        <a:t>Tender Procedure 2021</a:t>
                      </a:r>
                      <a:endParaRPr lang="en-US" dirty="0"/>
                    </a:p>
                  </a:txBody>
                  <a:tcPr>
                    <a:solidFill>
                      <a:srgbClr val="6699FF"/>
                    </a:solidFill>
                  </a:tcPr>
                </a:tc>
                <a:extLst>
                  <a:ext uri="{0D108BD9-81ED-4DB2-BD59-A6C34878D82A}">
                    <a16:rowId xmlns:a16="http://schemas.microsoft.com/office/drawing/2014/main" val="3184459062"/>
                  </a:ext>
                </a:extLst>
              </a:tr>
              <a:tr h="294967">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PROVISIONS RELATING TO VESSEL SPECIFICATIONS</a:t>
                      </a:r>
                      <a:endParaRPr lang="el-GR" sz="1100" dirty="0">
                        <a:effectLst/>
                        <a:latin typeface="+mn-lt"/>
                        <a:ea typeface="Calibri" panose="020F0502020204030204" pitchFamily="34" charset="0"/>
                      </a:endParaRPr>
                    </a:p>
                  </a:txBody>
                  <a:tcPr marL="68580" marR="68580" marT="0" marB="0"/>
                </a:tc>
                <a:tc hMerge="1">
                  <a:txBody>
                    <a:bodyPr/>
                    <a:lstStyle/>
                    <a:p>
                      <a:pPr algn="just">
                        <a:spcAft>
                          <a:spcPts val="0"/>
                        </a:spcAft>
                      </a:pPr>
                      <a:endParaRPr lang="el-GR" sz="11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000137544"/>
                  </a:ext>
                </a:extLst>
              </a:tr>
              <a:tr h="1731926">
                <a:tc>
                  <a:txBody>
                    <a:bodyPr/>
                    <a:lstStyle/>
                    <a:p>
                      <a:pPr algn="just">
                        <a:spcAft>
                          <a:spcPts val="0"/>
                        </a:spcAft>
                      </a:pPr>
                      <a:r>
                        <a:rPr lang="en-US" sz="1400" dirty="0">
                          <a:effectLst/>
                          <a:latin typeface="+mn-lt"/>
                          <a:ea typeface="Calibri" panose="020F0502020204030204" pitchFamily="34" charset="0"/>
                        </a:rPr>
                        <a:t>Stand</a:t>
                      </a:r>
                      <a:r>
                        <a:rPr lang="en-US" sz="1400" baseline="0" dirty="0">
                          <a:effectLst/>
                          <a:latin typeface="+mn-lt"/>
                          <a:ea typeface="Calibri" panose="020F0502020204030204" pitchFamily="34" charset="0"/>
                        </a:rPr>
                        <a:t> by vessel: </a:t>
                      </a:r>
                      <a:r>
                        <a:rPr kumimoji="0" lang="en-US" sz="1400" b="0"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In case the original vessel was broken down/ set of hire/ out of operation the Successful Tenderer had to provide a replacement vessel within 21 days that should meet or exceed specifications</a:t>
                      </a:r>
                      <a:r>
                        <a:rPr lang="en-US" sz="1400" baseline="0" dirty="0">
                          <a:effectLst/>
                          <a:latin typeface="+mn-lt"/>
                          <a:ea typeface="Calibri" panose="020F0502020204030204" pitchFamily="34" charset="0"/>
                        </a:rPr>
                        <a:t> of the original vessel (i.e. of the vessel performing the link and to which the Contract had been awarded) </a:t>
                      </a:r>
                      <a:endParaRPr lang="el-GR" sz="1400" dirty="0">
                        <a:effectLst/>
                        <a:latin typeface="+mn-lt"/>
                        <a:ea typeface="Calibri" panose="020F0502020204030204" pitchFamily="34" charset="0"/>
                      </a:endParaRP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dirty="0">
                          <a:effectLst/>
                          <a:latin typeface="+mn-lt"/>
                          <a:ea typeface="Calibri" panose="020F0502020204030204" pitchFamily="34" charset="0"/>
                        </a:rPr>
                        <a:t>In case the </a:t>
                      </a:r>
                      <a:r>
                        <a:rPr lang="en-US" sz="1400" baseline="0" dirty="0">
                          <a:effectLst/>
                          <a:latin typeface="+mn-lt"/>
                          <a:ea typeface="Calibri" panose="020F0502020204030204" pitchFamily="34" charset="0"/>
                        </a:rPr>
                        <a:t>original vessel is broken down/ set of hire/ out of operation the Successful Tenderer must provide replacement vessel within 21 days that should meet or exceed the </a:t>
                      </a:r>
                      <a:r>
                        <a:rPr lang="en-US" sz="1400" b="1" u="none" baseline="0" dirty="0">
                          <a:effectLst/>
                          <a:latin typeface="+mn-lt"/>
                          <a:ea typeface="Calibri" panose="020F0502020204030204" pitchFamily="34" charset="0"/>
                        </a:rPr>
                        <a:t>minimum requirements </a:t>
                      </a:r>
                      <a:r>
                        <a:rPr lang="en-US" sz="1400" baseline="0" dirty="0">
                          <a:effectLst/>
                          <a:latin typeface="+mn-lt"/>
                          <a:ea typeface="Calibri" panose="020F0502020204030204" pitchFamily="34" charset="0"/>
                        </a:rPr>
                        <a:t>listed in the Tender Documents (</a:t>
                      </a:r>
                      <a:r>
                        <a:rPr lang="en-US" sz="1400" b="1" baseline="0" dirty="0">
                          <a:effectLst/>
                          <a:latin typeface="+mn-lt"/>
                          <a:ea typeface="Calibri" panose="020F0502020204030204" pitchFamily="34" charset="0"/>
                        </a:rPr>
                        <a:t>not of the vessel performing the service, the specifications of which, may exceed the minimum requirements</a:t>
                      </a:r>
                      <a:r>
                        <a:rPr lang="en-US" sz="1400" baseline="0" dirty="0">
                          <a:effectLst/>
                          <a:latin typeface="+mn-lt"/>
                          <a:ea typeface="Calibri" panose="020F0502020204030204" pitchFamily="34" charset="0"/>
                        </a:rPr>
                        <a:t>).</a:t>
                      </a:r>
                    </a:p>
                    <a:p>
                      <a:pPr algn="just">
                        <a:spcAft>
                          <a:spcPts val="0"/>
                        </a:spcAft>
                      </a:pPr>
                      <a:r>
                        <a:rPr lang="en-US" sz="1400" b="1" dirty="0">
                          <a:effectLst/>
                          <a:latin typeface="+mn-lt"/>
                          <a:ea typeface="Calibri" panose="020F0502020204030204" pitchFamily="34" charset="0"/>
                        </a:rPr>
                        <a:t>The replacement vessel does not have to be available </a:t>
                      </a:r>
                      <a:r>
                        <a:rPr lang="en-US" sz="1400" dirty="0">
                          <a:effectLst/>
                          <a:latin typeface="+mn-lt"/>
                          <a:ea typeface="Calibri" panose="020F0502020204030204" pitchFamily="34" charset="0"/>
                        </a:rPr>
                        <a:t>and its particulars will not have to be included in the Tenders submitted. Such a vessel will only have to be provided if such a need arises </a:t>
                      </a:r>
                      <a:endParaRPr lang="el-GR" sz="1400" dirty="0">
                        <a:effectLst/>
                        <a:latin typeface="+mn-lt"/>
                        <a:ea typeface="Calibri" panose="020F0502020204030204" pitchFamily="34" charset="0"/>
                      </a:endParaRPr>
                    </a:p>
                  </a:txBody>
                  <a:tcPr marL="68580" marR="68580" marT="0" marB="0">
                    <a:solidFill>
                      <a:srgbClr val="6699FF"/>
                    </a:solidFill>
                  </a:tcPr>
                </a:tc>
                <a:extLst>
                  <a:ext uri="{0D108BD9-81ED-4DB2-BD59-A6C34878D82A}">
                    <a16:rowId xmlns:a16="http://schemas.microsoft.com/office/drawing/2014/main" val="16074832"/>
                  </a:ext>
                </a:extLst>
              </a:tr>
              <a:tr h="775300">
                <a:tc>
                  <a:txBody>
                    <a:bodyPr/>
                    <a:lstStyle/>
                    <a:p>
                      <a:pPr algn="just">
                        <a:spcAft>
                          <a:spcPts val="0"/>
                        </a:spcAft>
                      </a:pPr>
                      <a:r>
                        <a:rPr lang="en-US" sz="1400" dirty="0">
                          <a:effectLst/>
                          <a:latin typeface="+mn-lt"/>
                          <a:ea typeface="Calibri" panose="020F0502020204030204" pitchFamily="34" charset="0"/>
                        </a:rPr>
                        <a:t>The</a:t>
                      </a:r>
                      <a:r>
                        <a:rPr lang="en-US" sz="1400" baseline="0" dirty="0">
                          <a:effectLst/>
                          <a:latin typeface="+mn-lt"/>
                          <a:ea typeface="Calibri" panose="020F0502020204030204" pitchFamily="34" charset="0"/>
                        </a:rPr>
                        <a:t> Successful  Tenderer was obliged to use the same vessel throughout the contract period</a:t>
                      </a:r>
                      <a:endParaRPr lang="el-GR" sz="1400" dirty="0">
                        <a:effectLst/>
                        <a:latin typeface="+mn-lt"/>
                        <a:ea typeface="Calibri" panose="020F0502020204030204" pitchFamily="34" charset="0"/>
                      </a:endParaRPr>
                    </a:p>
                  </a:txBody>
                  <a:tcPr marL="68580" marR="68580" marT="0" marB="0"/>
                </a:tc>
                <a:tc>
                  <a:txBody>
                    <a:bodyPr/>
                    <a:lstStyle/>
                    <a:p>
                      <a:pPr algn="just">
                        <a:spcAft>
                          <a:spcPts val="0"/>
                        </a:spcAft>
                      </a:pPr>
                      <a:r>
                        <a:rPr lang="en-US" sz="1400" dirty="0">
                          <a:effectLst/>
                          <a:latin typeface="+mn-lt"/>
                          <a:ea typeface="Calibri" panose="020F0502020204030204" pitchFamily="34" charset="0"/>
                        </a:rPr>
                        <a:t>The Successful Tenderer may decide to</a:t>
                      </a:r>
                      <a:r>
                        <a:rPr lang="en-US" sz="1400" baseline="0" dirty="0">
                          <a:effectLst/>
                          <a:latin typeface="+mn-lt"/>
                          <a:ea typeface="Calibri" panose="020F0502020204030204" pitchFamily="34" charset="0"/>
                        </a:rPr>
                        <a:t> </a:t>
                      </a:r>
                      <a:r>
                        <a:rPr lang="en-US" sz="1400" b="1" kern="1200" dirty="0">
                          <a:solidFill>
                            <a:schemeClr val="dk1"/>
                          </a:solidFill>
                          <a:effectLst/>
                          <a:latin typeface="+mn-lt"/>
                          <a:ea typeface="+mn-ea"/>
                          <a:cs typeface="+mn-cs"/>
                        </a:rPr>
                        <a:t>replace the original vessel throughout the contract period</a:t>
                      </a:r>
                      <a:r>
                        <a:rPr lang="en-US" sz="1400" b="1" kern="1200" baseline="0" dirty="0">
                          <a:solidFill>
                            <a:schemeClr val="dk1"/>
                          </a:solidFill>
                          <a:effectLst/>
                          <a:latin typeface="+mn-lt"/>
                          <a:ea typeface="+mn-ea"/>
                          <a:cs typeface="+mn-cs"/>
                        </a:rPr>
                        <a:t> </a:t>
                      </a:r>
                      <a:r>
                        <a:rPr lang="en-US" sz="1400" kern="1200" baseline="0" dirty="0">
                          <a:solidFill>
                            <a:schemeClr val="dk1"/>
                          </a:solidFill>
                          <a:effectLst/>
                          <a:latin typeface="+mn-lt"/>
                          <a:ea typeface="+mn-ea"/>
                          <a:cs typeface="+mn-cs"/>
                        </a:rPr>
                        <a:t>provided: </a:t>
                      </a:r>
                    </a:p>
                    <a:p>
                      <a:pPr marL="171450" marR="0" lvl="0" indent="-171450" algn="just" defTabSz="457200" rtl="0" eaLnBrk="1" fontAlgn="auto" latinLnBrk="0" hangingPunct="1">
                        <a:lnSpc>
                          <a:spcPct val="100000"/>
                        </a:lnSpc>
                        <a:spcBef>
                          <a:spcPts val="0"/>
                        </a:spcBef>
                        <a:spcAft>
                          <a:spcPts val="0"/>
                        </a:spcAft>
                        <a:buClrTx/>
                        <a:buSzTx/>
                        <a:buFontTx/>
                        <a:buChar char="-"/>
                        <a:tabLst/>
                        <a:defRPr/>
                      </a:pPr>
                      <a:r>
                        <a:rPr lang="en-US" sz="1400" b="1" kern="1200" baseline="0" dirty="0">
                          <a:solidFill>
                            <a:schemeClr val="dk1"/>
                          </a:solidFill>
                          <a:effectLst/>
                          <a:latin typeface="+mn-lt"/>
                          <a:ea typeface="+mn-ea"/>
                          <a:cs typeface="+mn-cs"/>
                        </a:rPr>
                        <a:t>the</a:t>
                      </a:r>
                      <a:r>
                        <a:rPr lang="en-US" sz="1400" b="1" kern="1200" dirty="0">
                          <a:solidFill>
                            <a:schemeClr val="dk1"/>
                          </a:solidFill>
                          <a:effectLst/>
                          <a:latin typeface="+mn-lt"/>
                          <a:ea typeface="+mn-ea"/>
                          <a:cs typeface="+mn-cs"/>
                        </a:rPr>
                        <a:t> replacement vessel  meets or exceeds the minimum vessel specifications</a:t>
                      </a:r>
                    </a:p>
                    <a:p>
                      <a:pPr marL="171450" indent="-171450" algn="just">
                        <a:spcAft>
                          <a:spcPts val="0"/>
                        </a:spcAft>
                        <a:buFontTx/>
                        <a:buChar char="-"/>
                      </a:pPr>
                      <a:r>
                        <a:rPr lang="en-US" sz="1400" kern="1200" dirty="0">
                          <a:solidFill>
                            <a:schemeClr val="dk1"/>
                          </a:solidFill>
                          <a:effectLst/>
                          <a:latin typeface="+mn-lt"/>
                          <a:ea typeface="+mn-ea"/>
                          <a:cs typeface="+mn-cs"/>
                        </a:rPr>
                        <a:t>the </a:t>
                      </a:r>
                      <a:r>
                        <a:rPr lang="en-US" sz="1400" b="1" kern="1200" dirty="0">
                          <a:solidFill>
                            <a:schemeClr val="dk1"/>
                          </a:solidFill>
                          <a:effectLst/>
                          <a:latin typeface="+mn-lt"/>
                          <a:ea typeface="+mn-ea"/>
                          <a:cs typeface="+mn-cs"/>
                        </a:rPr>
                        <a:t>prior approval </a:t>
                      </a:r>
                      <a:r>
                        <a:rPr lang="en-US" sz="1400" kern="1200" dirty="0">
                          <a:solidFill>
                            <a:schemeClr val="dk1"/>
                          </a:solidFill>
                          <a:effectLst/>
                          <a:latin typeface="+mn-lt"/>
                          <a:ea typeface="+mn-ea"/>
                          <a:cs typeface="+mn-cs"/>
                        </a:rPr>
                        <a:t>of the Contracting Authority is obtained following a </a:t>
                      </a:r>
                      <a:r>
                        <a:rPr lang="en-US" sz="1400" b="1" kern="1200" dirty="0">
                          <a:solidFill>
                            <a:schemeClr val="dk1"/>
                          </a:solidFill>
                          <a:effectLst/>
                          <a:latin typeface="+mn-lt"/>
                          <a:ea typeface="+mn-ea"/>
                          <a:cs typeface="+mn-cs"/>
                        </a:rPr>
                        <a:t>successful  inspection</a:t>
                      </a:r>
                      <a:r>
                        <a:rPr lang="en-US" sz="1400" b="1" kern="1200" baseline="0" dirty="0">
                          <a:solidFill>
                            <a:schemeClr val="dk1"/>
                          </a:solidFill>
                          <a:effectLst/>
                          <a:latin typeface="+mn-lt"/>
                          <a:ea typeface="+mn-ea"/>
                          <a:cs typeface="+mn-cs"/>
                        </a:rPr>
                        <a:t> </a:t>
                      </a:r>
                      <a:r>
                        <a:rPr lang="en-US" sz="1400" kern="1200" baseline="0" dirty="0">
                          <a:solidFill>
                            <a:schemeClr val="dk1"/>
                          </a:solidFill>
                          <a:effectLst/>
                          <a:latin typeface="+mn-lt"/>
                          <a:ea typeface="+mn-ea"/>
                          <a:cs typeface="+mn-cs"/>
                        </a:rPr>
                        <a:t>of the vessel</a:t>
                      </a:r>
                      <a:endParaRPr lang="el-GR" sz="1400" dirty="0">
                        <a:effectLst/>
                        <a:latin typeface="+mn-lt"/>
                        <a:ea typeface="Calibri" panose="020F0502020204030204" pitchFamily="34" charset="0"/>
                      </a:endParaRPr>
                    </a:p>
                  </a:txBody>
                  <a:tcPr marL="68580" marR="68580" marT="0" marB="0">
                    <a:solidFill>
                      <a:srgbClr val="6699FF"/>
                    </a:solidFill>
                  </a:tcPr>
                </a:tc>
                <a:extLst>
                  <a:ext uri="{0D108BD9-81ED-4DB2-BD59-A6C34878D82A}">
                    <a16:rowId xmlns:a16="http://schemas.microsoft.com/office/drawing/2014/main" val="3726101591"/>
                  </a:ext>
                </a:extLst>
              </a:tr>
            </a:tbl>
          </a:graphicData>
        </a:graphic>
      </p:graphicFrame>
    </p:spTree>
    <p:extLst>
      <p:ext uri="{BB962C8B-B14F-4D97-AF65-F5344CB8AC3E}">
        <p14:creationId xmlns:p14="http://schemas.microsoft.com/office/powerpoint/2010/main" val="1018198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6079"/>
            <a:ext cx="8332839" cy="857250"/>
          </a:xfrm>
        </p:spPr>
        <p:txBody>
          <a:bodyPr>
            <a:normAutofit/>
          </a:bodyPr>
          <a:lstStyle/>
          <a:p>
            <a:r>
              <a:rPr lang="en-GB" sz="1800" b="1" dirty="0">
                <a:solidFill>
                  <a:schemeClr val="tx2"/>
                </a:solidFill>
              </a:rPr>
              <a:t>Main Improvements to the Tender Documents:</a:t>
            </a:r>
            <a:br>
              <a:rPr lang="en-GB" sz="1800" b="1" dirty="0">
                <a:solidFill>
                  <a:schemeClr val="tx2"/>
                </a:solidFill>
              </a:rPr>
            </a:br>
            <a:r>
              <a:rPr lang="en-GB" sz="1800" dirty="0">
                <a:solidFill>
                  <a:schemeClr val="tx2"/>
                </a:solidFill>
              </a:rPr>
              <a:t>Tender Procedure 2020 </a:t>
            </a:r>
            <a:r>
              <a:rPr lang="en-GB" sz="1800" b="1" dirty="0">
                <a:solidFill>
                  <a:schemeClr val="tx2"/>
                </a:solidFill>
              </a:rPr>
              <a:t>Vs</a:t>
            </a:r>
            <a:r>
              <a:rPr lang="en-GB" sz="1800" dirty="0">
                <a:solidFill>
                  <a:schemeClr val="tx2"/>
                </a:solidFill>
              </a:rPr>
              <a:t> Tender Procedure2021</a:t>
            </a:r>
            <a:endParaRPr lang="el-GR" sz="1800" i="1"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3477566"/>
              </p:ext>
            </p:extLst>
          </p:nvPr>
        </p:nvGraphicFramePr>
        <p:xfrm>
          <a:off x="285134" y="913330"/>
          <a:ext cx="8573730" cy="3603747"/>
        </p:xfrm>
        <a:graphic>
          <a:graphicData uri="http://schemas.openxmlformats.org/drawingml/2006/table">
            <a:tbl>
              <a:tblPr firstRow="1" bandRow="1">
                <a:tableStyleId>{5C22544A-7EE6-4342-B048-85BDC9FD1C3A}</a:tableStyleId>
              </a:tblPr>
              <a:tblGrid>
                <a:gridCol w="4119718">
                  <a:extLst>
                    <a:ext uri="{9D8B030D-6E8A-4147-A177-3AD203B41FA5}">
                      <a16:colId xmlns:a16="http://schemas.microsoft.com/office/drawing/2014/main" val="165915593"/>
                    </a:ext>
                  </a:extLst>
                </a:gridCol>
                <a:gridCol w="4454012">
                  <a:extLst>
                    <a:ext uri="{9D8B030D-6E8A-4147-A177-3AD203B41FA5}">
                      <a16:colId xmlns:a16="http://schemas.microsoft.com/office/drawing/2014/main" val="1235042514"/>
                    </a:ext>
                  </a:extLst>
                </a:gridCol>
              </a:tblGrid>
              <a:tr h="482851">
                <a:tc>
                  <a:txBody>
                    <a:bodyPr/>
                    <a:lstStyle/>
                    <a:p>
                      <a:pPr algn="ctr"/>
                      <a:r>
                        <a:rPr lang="en-US" baseline="0" dirty="0"/>
                        <a:t>Tender Procedure 2020</a:t>
                      </a:r>
                      <a:endParaRPr lang="en-US"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aseline="0" dirty="0"/>
                        <a:t>Tender Procedure 2021</a:t>
                      </a:r>
                      <a:endParaRPr lang="en-US" dirty="0"/>
                    </a:p>
                  </a:txBody>
                  <a:tcPr>
                    <a:solidFill>
                      <a:srgbClr val="6699FF"/>
                    </a:solidFill>
                  </a:tcPr>
                </a:tc>
                <a:extLst>
                  <a:ext uri="{0D108BD9-81ED-4DB2-BD59-A6C34878D82A}">
                    <a16:rowId xmlns:a16="http://schemas.microsoft.com/office/drawing/2014/main" val="3184459062"/>
                  </a:ext>
                </a:extLst>
              </a:tr>
              <a:tr h="334296">
                <a:tc gridSpan="2">
                  <a:txBody>
                    <a:bodyPr/>
                    <a:lstStyle/>
                    <a:p>
                      <a:pPr algn="ctr"/>
                      <a:r>
                        <a:rPr lang="en-US" sz="1400" b="1" dirty="0">
                          <a:latin typeface="+mn-lt"/>
                        </a:rPr>
                        <a:t>PAYMENT OF SUBSIDY</a:t>
                      </a:r>
                      <a:endParaRPr lang="el-GR" sz="1400" b="1" dirty="0">
                        <a:latin typeface="+mn-lt"/>
                      </a:endParaRPr>
                    </a:p>
                  </a:txBody>
                  <a:tcPr/>
                </a:tc>
                <a:tc hMerge="1">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1100" dirty="0">
                        <a:latin typeface="+mn-lt"/>
                      </a:endParaRPr>
                    </a:p>
                  </a:txBody>
                  <a:tcPr/>
                </a:tc>
                <a:extLst>
                  <a:ext uri="{0D108BD9-81ED-4DB2-BD59-A6C34878D82A}">
                    <a16:rowId xmlns:a16="http://schemas.microsoft.com/office/drawing/2014/main" val="1080272281"/>
                  </a:ext>
                </a:extLst>
              </a:tr>
              <a:tr h="513271">
                <a:tc>
                  <a:txBody>
                    <a:bodyPr/>
                    <a:lstStyle/>
                    <a:p>
                      <a:pPr algn="just">
                        <a:spcAft>
                          <a:spcPts val="0"/>
                        </a:spcAft>
                      </a:pPr>
                      <a:r>
                        <a:rPr lang="en-US" sz="1400" dirty="0">
                          <a:effectLst/>
                          <a:latin typeface="+mn-lt"/>
                          <a:ea typeface="Calibri" panose="020F0502020204030204" pitchFamily="34" charset="0"/>
                        </a:rPr>
                        <a:t>Payment of</a:t>
                      </a:r>
                      <a:r>
                        <a:rPr lang="en-US" sz="1400" baseline="0" dirty="0">
                          <a:effectLst/>
                          <a:latin typeface="+mn-lt"/>
                          <a:ea typeface="Calibri" panose="020F0502020204030204" pitchFamily="34" charset="0"/>
                        </a:rPr>
                        <a:t> subsidy to the Successful Tenderer every 3 months </a:t>
                      </a:r>
                      <a:r>
                        <a:rPr lang="el-GR" sz="1400" dirty="0">
                          <a:effectLst/>
                          <a:latin typeface="+mn-lt"/>
                          <a:ea typeface="Calibri" panose="020F0502020204030204" pitchFamily="34" charset="0"/>
                        </a:rPr>
                        <a:t> </a:t>
                      </a:r>
                    </a:p>
                  </a:txBody>
                  <a:tcPr marL="68580" marR="68580" marT="0" marB="0"/>
                </a:tc>
                <a:tc>
                  <a:txBody>
                    <a:bodyPr/>
                    <a:lstStyle/>
                    <a:p>
                      <a:pPr algn="just">
                        <a:spcAft>
                          <a:spcPts val="0"/>
                        </a:spcAft>
                      </a:pPr>
                      <a:r>
                        <a:rPr lang="en-US" sz="1400" dirty="0">
                          <a:effectLst/>
                          <a:latin typeface="+mn-lt"/>
                          <a:ea typeface="Calibri" panose="020F0502020204030204" pitchFamily="34" charset="0"/>
                        </a:rPr>
                        <a:t>Payment of</a:t>
                      </a:r>
                      <a:r>
                        <a:rPr lang="en-US" sz="1400" baseline="0" dirty="0">
                          <a:effectLst/>
                          <a:latin typeface="+mn-lt"/>
                          <a:ea typeface="Calibri" panose="020F0502020204030204" pitchFamily="34" charset="0"/>
                        </a:rPr>
                        <a:t> subsidy to the Successful Tenderer on a </a:t>
                      </a:r>
                      <a:r>
                        <a:rPr lang="en-US" sz="1400" b="1" baseline="0" dirty="0">
                          <a:effectLst/>
                          <a:latin typeface="+mn-lt"/>
                          <a:ea typeface="Calibri" panose="020F0502020204030204" pitchFamily="34" charset="0"/>
                        </a:rPr>
                        <a:t>monthly basis</a:t>
                      </a:r>
                      <a:endParaRPr lang="el-GR" sz="1400" b="1" dirty="0">
                        <a:effectLst/>
                        <a:latin typeface="+mn-lt"/>
                        <a:ea typeface="Calibri" panose="020F0502020204030204" pitchFamily="34" charset="0"/>
                      </a:endParaRPr>
                    </a:p>
                  </a:txBody>
                  <a:tcPr marL="68580" marR="68580" marT="0" marB="0">
                    <a:solidFill>
                      <a:srgbClr val="6699FF"/>
                    </a:solidFill>
                  </a:tcPr>
                </a:tc>
                <a:extLst>
                  <a:ext uri="{0D108BD9-81ED-4DB2-BD59-A6C34878D82A}">
                    <a16:rowId xmlns:a16="http://schemas.microsoft.com/office/drawing/2014/main" val="4273194916"/>
                  </a:ext>
                </a:extLst>
              </a:tr>
              <a:tr h="312639">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Calibri" panose="020F0502020204030204" pitchFamily="34" charset="0"/>
                          <a:cs typeface="+mn-cs"/>
                        </a:rPr>
                        <a:t>DURATION OF CONTRACT</a:t>
                      </a:r>
                      <a:endParaRPr lang="el-GR" sz="1100" dirty="0">
                        <a:effectLst/>
                        <a:latin typeface="+mn-lt"/>
                        <a:ea typeface="Calibri" panose="020F0502020204030204" pitchFamily="34" charset="0"/>
                      </a:endParaRPr>
                    </a:p>
                  </a:txBody>
                  <a:tcPr marL="68580" marR="68580" marT="0" marB="0"/>
                </a:tc>
                <a:tc hMerge="1">
                  <a:txBody>
                    <a:bodyPr/>
                    <a:lstStyle/>
                    <a:p>
                      <a:pPr algn="just">
                        <a:spcAft>
                          <a:spcPts val="0"/>
                        </a:spcAft>
                      </a:pPr>
                      <a:endParaRPr lang="el-GR" sz="1100" dirty="0">
                        <a:effectLst/>
                        <a:latin typeface="+mn-lt"/>
                        <a:ea typeface="Calibri" panose="020F0502020204030204" pitchFamily="34" charset="0"/>
                      </a:endParaRPr>
                    </a:p>
                  </a:txBody>
                  <a:tcPr marL="68580" marR="68580" marT="0" marB="0"/>
                </a:tc>
                <a:extLst>
                  <a:ext uri="{0D108BD9-81ED-4DB2-BD59-A6C34878D82A}">
                    <a16:rowId xmlns:a16="http://schemas.microsoft.com/office/drawing/2014/main" val="3000137544"/>
                  </a:ext>
                </a:extLst>
              </a:tr>
              <a:tr h="1733741">
                <a:tc>
                  <a:txBody>
                    <a:bodyPr/>
                    <a:lstStyle/>
                    <a:p>
                      <a:pPr algn="just">
                        <a:spcAft>
                          <a:spcPts val="0"/>
                        </a:spcAft>
                      </a:pPr>
                      <a:r>
                        <a:rPr lang="en-US" sz="1400" baseline="0" dirty="0">
                          <a:effectLst/>
                          <a:latin typeface="+mn-lt"/>
                          <a:ea typeface="Calibri" panose="020F0502020204030204" pitchFamily="34" charset="0"/>
                        </a:rPr>
                        <a:t>3 years with a possibility of 12 </a:t>
                      </a:r>
                      <a:r>
                        <a:rPr lang="en-US" sz="1400" baseline="0">
                          <a:effectLst/>
                          <a:latin typeface="+mn-lt"/>
                          <a:ea typeface="Calibri" panose="020F0502020204030204" pitchFamily="34" charset="0"/>
                        </a:rPr>
                        <a:t>month extensions </a:t>
                      </a:r>
                      <a:r>
                        <a:rPr lang="en-US" sz="1400" baseline="0" dirty="0">
                          <a:effectLst/>
                          <a:latin typeface="+mn-lt"/>
                          <a:ea typeface="Calibri" panose="020F0502020204030204" pitchFamily="34" charset="0"/>
                        </a:rPr>
                        <a:t>(total period of extension of 36 months)</a:t>
                      </a:r>
                      <a:endParaRPr lang="el-GR" sz="1400" dirty="0">
                        <a:effectLst/>
                        <a:latin typeface="+mn-lt"/>
                        <a:ea typeface="Calibri" panose="020F0502020204030204" pitchFamily="34" charset="0"/>
                      </a:endParaRPr>
                    </a:p>
                  </a:txBody>
                  <a:tcPr marL="68580" marR="6858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1400" baseline="0" dirty="0">
                          <a:effectLst/>
                          <a:latin typeface="+mn-lt"/>
                          <a:ea typeface="Calibri" panose="020F0502020204030204" pitchFamily="34" charset="0"/>
                        </a:rPr>
                        <a:t>3 years with a possibility of </a:t>
                      </a:r>
                      <a:r>
                        <a:rPr lang="en-US" sz="1400" b="1" baseline="0" dirty="0">
                          <a:effectLst/>
                          <a:latin typeface="+mn-lt"/>
                          <a:ea typeface="Calibri" panose="020F0502020204030204" pitchFamily="34" charset="0"/>
                        </a:rPr>
                        <a:t>a direct extension up to 3 years </a:t>
                      </a:r>
                      <a:r>
                        <a:rPr lang="en-US" sz="1400" baseline="0" dirty="0">
                          <a:effectLst/>
                          <a:latin typeface="+mn-lt"/>
                          <a:ea typeface="Calibri" panose="020F0502020204030204" pitchFamily="34" charset="0"/>
                        </a:rPr>
                        <a:t>subject to </a:t>
                      </a:r>
                      <a:r>
                        <a:rPr lang="en-US" sz="1400" b="1" baseline="0" dirty="0">
                          <a:effectLst/>
                          <a:latin typeface="+mn-lt"/>
                          <a:ea typeface="Calibri" panose="020F0502020204030204" pitchFamily="34" charset="0"/>
                        </a:rPr>
                        <a:t>performance indicators</a:t>
                      </a:r>
                      <a:r>
                        <a:rPr lang="en-US" sz="1400" baseline="0" dirty="0">
                          <a:effectLst/>
                          <a:latin typeface="+mn-lt"/>
                          <a:ea typeface="Calibri" panose="020F0502020204030204" pitchFamily="34" charset="0"/>
                        </a:rPr>
                        <a:t>. </a:t>
                      </a:r>
                    </a:p>
                    <a:p>
                      <a:pPr algn="just" hangingPunct="0">
                        <a:lnSpc>
                          <a:spcPct val="115000"/>
                        </a:lnSpc>
                        <a:spcBef>
                          <a:spcPts val="600"/>
                        </a:spcBef>
                        <a:spcAft>
                          <a:spcPts val="0"/>
                        </a:spcAft>
                      </a:pPr>
                      <a:r>
                        <a:rPr lang="en-US" sz="1400" baseline="0" dirty="0">
                          <a:effectLst/>
                          <a:latin typeface="+mn-lt"/>
                          <a:ea typeface="Calibri" panose="020F0502020204030204" pitchFamily="34" charset="0"/>
                        </a:rPr>
                        <a:t>For example, the Successful Tenderer, will be granted a Contract  </a:t>
                      </a:r>
                      <a:r>
                        <a:rPr lang="en-GB" sz="1400" i="0" dirty="0">
                          <a:effectLst/>
                          <a:latin typeface="+mn-lt"/>
                          <a:ea typeface="Times New Roman" panose="02020603050405020304" pitchFamily="18" charset="0"/>
                          <a:cs typeface="Arial" panose="020B0604020202020204" pitchFamily="34" charset="0"/>
                        </a:rPr>
                        <a:t>extension for 3 years if the average capacity of the vessel per journey for the first 55 voyages (i.e. 2,5 service years) ≥ 60% of the minimum passenger capacity required under the Tender Documents (i.e. an average of 60 passengers per journey).</a:t>
                      </a:r>
                      <a:endParaRPr lang="el-GR" sz="1400" dirty="0">
                        <a:effectLst/>
                        <a:latin typeface="+mn-lt"/>
                        <a:ea typeface="Calibri" panose="020F0502020204030204" pitchFamily="34" charset="0"/>
                      </a:endParaRPr>
                    </a:p>
                  </a:txBody>
                  <a:tcPr marL="68580" marR="68580" marT="0" marB="0">
                    <a:solidFill>
                      <a:srgbClr val="6699FF"/>
                    </a:solidFill>
                  </a:tcPr>
                </a:tc>
                <a:extLst>
                  <a:ext uri="{0D108BD9-81ED-4DB2-BD59-A6C34878D82A}">
                    <a16:rowId xmlns:a16="http://schemas.microsoft.com/office/drawing/2014/main" val="432382252"/>
                  </a:ext>
                </a:extLst>
              </a:tr>
            </a:tbl>
          </a:graphicData>
        </a:graphic>
      </p:graphicFrame>
    </p:spTree>
    <p:extLst>
      <p:ext uri="{BB962C8B-B14F-4D97-AF65-F5344CB8AC3E}">
        <p14:creationId xmlns:p14="http://schemas.microsoft.com/office/powerpoint/2010/main" val="821085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8B1E5-28D4-489B-A6C6-F96137427AE4}"/>
              </a:ext>
            </a:extLst>
          </p:cNvPr>
          <p:cNvSpPr>
            <a:spLocks noGrp="1"/>
          </p:cNvSpPr>
          <p:nvPr>
            <p:ph type="title"/>
          </p:nvPr>
        </p:nvSpPr>
        <p:spPr>
          <a:xfrm>
            <a:off x="243067" y="68826"/>
            <a:ext cx="8542117" cy="567782"/>
          </a:xfrm>
          <a:solidFill>
            <a:schemeClr val="accent1">
              <a:lumMod val="60000"/>
              <a:lumOff val="40000"/>
            </a:schemeClr>
          </a:solidFill>
        </p:spPr>
        <p:txBody>
          <a:bodyPr>
            <a:normAutofit/>
          </a:bodyPr>
          <a:lstStyle/>
          <a:p>
            <a:r>
              <a:rPr lang="en-US" sz="1800" b="1" dirty="0">
                <a:solidFill>
                  <a:schemeClr val="tx2"/>
                </a:solidFill>
              </a:rPr>
              <a:t>OPEN TENDER PROCEDURE - </a:t>
            </a:r>
            <a:r>
              <a:rPr lang="en-GB" sz="1800" b="1" dirty="0">
                <a:solidFill>
                  <a:schemeClr val="tx2"/>
                </a:solidFill>
              </a:rPr>
              <a:t>DOCUMENTS REQUIRED TO BE SUBMITTED</a:t>
            </a:r>
            <a:endParaRPr lang="en-CY" sz="1800" b="1" dirty="0">
              <a:solidFill>
                <a:schemeClr val="tx2"/>
              </a:solidFill>
            </a:endParaRPr>
          </a:p>
        </p:txBody>
      </p:sp>
      <p:sp>
        <p:nvSpPr>
          <p:cNvPr id="3" name="Content Placeholder 2">
            <a:extLst>
              <a:ext uri="{FF2B5EF4-FFF2-40B4-BE49-F238E27FC236}">
                <a16:creationId xmlns:a16="http://schemas.microsoft.com/office/drawing/2014/main" id="{95F0EFD0-207A-4E03-8DF5-3DEA5BC1E830}"/>
              </a:ext>
            </a:extLst>
          </p:cNvPr>
          <p:cNvSpPr>
            <a:spLocks noGrp="1"/>
          </p:cNvSpPr>
          <p:nvPr>
            <p:ph idx="1"/>
          </p:nvPr>
        </p:nvSpPr>
        <p:spPr>
          <a:xfrm>
            <a:off x="243067" y="636608"/>
            <a:ext cx="8542117" cy="4240192"/>
          </a:xfrm>
          <a:solidFill>
            <a:schemeClr val="accent1">
              <a:lumMod val="20000"/>
              <a:lumOff val="80000"/>
            </a:schemeClr>
          </a:solidFill>
        </p:spPr>
        <p:txBody>
          <a:bodyPr>
            <a:normAutofit fontScale="77500" lnSpcReduction="20000"/>
          </a:bodyPr>
          <a:lstStyle/>
          <a:p>
            <a:pPr marL="0" indent="0">
              <a:buNone/>
            </a:pPr>
            <a:endParaRPr lang="en-US" sz="2100" b="1" dirty="0">
              <a:solidFill>
                <a:schemeClr val="tx2"/>
              </a:solidFill>
              <a:latin typeface="+mj-lt"/>
              <a:ea typeface="+mj-ea"/>
              <a:cs typeface="+mj-cs"/>
            </a:endParaRPr>
          </a:p>
          <a:p>
            <a:pPr marL="0" indent="0">
              <a:buNone/>
            </a:pPr>
            <a:r>
              <a:rPr lang="el-GR" sz="2100" b="1" dirty="0">
                <a:solidFill>
                  <a:schemeClr val="tx2"/>
                </a:solidFill>
                <a:latin typeface="+mj-lt"/>
                <a:ea typeface="+mj-ea"/>
                <a:cs typeface="+mj-cs"/>
              </a:rPr>
              <a:t>Τ</a:t>
            </a:r>
            <a:r>
              <a:rPr lang="en-US" sz="2100" b="1" dirty="0">
                <a:solidFill>
                  <a:schemeClr val="tx2"/>
                </a:solidFill>
                <a:latin typeface="+mj-lt"/>
                <a:ea typeface="+mj-ea"/>
                <a:cs typeface="+mj-cs"/>
              </a:rPr>
              <a:t>ender </a:t>
            </a:r>
            <a:r>
              <a:rPr lang="en-GB" sz="2100" b="1" dirty="0">
                <a:solidFill>
                  <a:schemeClr val="tx2"/>
                </a:solidFill>
                <a:latin typeface="+mj-lt"/>
                <a:ea typeface="+mj-ea"/>
                <a:cs typeface="+mj-cs"/>
              </a:rPr>
              <a:t>D</a:t>
            </a:r>
            <a:r>
              <a:rPr lang="en-US" sz="2100" b="1" dirty="0" err="1">
                <a:solidFill>
                  <a:schemeClr val="tx2"/>
                </a:solidFill>
                <a:latin typeface="+mj-lt"/>
                <a:ea typeface="+mj-ea"/>
                <a:cs typeface="+mj-cs"/>
              </a:rPr>
              <a:t>ocuments</a:t>
            </a:r>
            <a:r>
              <a:rPr lang="en-US" sz="2100" b="1" dirty="0">
                <a:solidFill>
                  <a:schemeClr val="tx2"/>
                </a:solidFill>
                <a:latin typeface="+mj-lt"/>
                <a:ea typeface="+mj-ea"/>
                <a:cs typeface="+mj-cs"/>
              </a:rPr>
              <a:t> (obtainable from the </a:t>
            </a:r>
            <a:r>
              <a:rPr lang="en-US" sz="2100" b="1" dirty="0">
                <a:solidFill>
                  <a:schemeClr val="tx2"/>
                </a:solidFill>
                <a:latin typeface="+mj-lt"/>
                <a:ea typeface="+mj-ea"/>
                <a:cs typeface="+mj-cs"/>
                <a:hlinkClick r:id="rId2"/>
              </a:rPr>
              <a:t>eProcurement website</a:t>
            </a:r>
            <a:r>
              <a:rPr lang="en-US" sz="2100" b="1" dirty="0">
                <a:solidFill>
                  <a:schemeClr val="tx2"/>
                </a:solidFill>
                <a:latin typeface="+mj-lt"/>
                <a:ea typeface="+mj-ea"/>
                <a:cs typeface="+mj-cs"/>
              </a:rPr>
              <a:t>) consist of 4 Parts and 12 Forms: </a:t>
            </a:r>
          </a:p>
          <a:p>
            <a:pPr marL="0" indent="0">
              <a:buNone/>
            </a:pPr>
            <a:endParaRPr lang="en-US" sz="1700" b="1" dirty="0">
              <a:solidFill>
                <a:schemeClr val="tx2"/>
              </a:solidFill>
              <a:latin typeface="+mj-lt"/>
              <a:ea typeface="+mj-ea"/>
              <a:cs typeface="+mj-cs"/>
            </a:endParaRPr>
          </a:p>
          <a:p>
            <a:pPr marL="0" indent="0">
              <a:buNone/>
            </a:pPr>
            <a:r>
              <a:rPr lang="en-US" sz="1700" b="1" dirty="0">
                <a:solidFill>
                  <a:schemeClr val="tx2"/>
                </a:solidFill>
                <a:latin typeface="+mj-lt"/>
                <a:ea typeface="+mj-ea"/>
                <a:cs typeface="+mj-cs"/>
              </a:rPr>
              <a:t>GENERAL CONDITIONS OF CONTRACT (ANNEX Ι)</a:t>
            </a:r>
          </a:p>
          <a:p>
            <a:pPr marL="0" indent="0">
              <a:buNone/>
            </a:pPr>
            <a:r>
              <a:rPr lang="en-US" sz="1700" dirty="0">
                <a:solidFill>
                  <a:schemeClr val="tx2"/>
                </a:solidFill>
                <a:latin typeface="+mj-lt"/>
                <a:ea typeface="+mj-ea"/>
                <a:cs typeface="+mj-cs"/>
              </a:rPr>
              <a:t>	Contains the main provisions of the Public Procurement Law.</a:t>
            </a:r>
          </a:p>
          <a:p>
            <a:pPr marL="0" indent="0">
              <a:buNone/>
            </a:pPr>
            <a:endParaRPr lang="en-US" sz="1700" b="1" dirty="0">
              <a:solidFill>
                <a:schemeClr val="tx2"/>
              </a:solidFill>
              <a:latin typeface="+mj-lt"/>
              <a:ea typeface="+mj-ea"/>
              <a:cs typeface="+mj-cs"/>
            </a:endParaRPr>
          </a:p>
          <a:p>
            <a:pPr marL="0" indent="0">
              <a:buNone/>
            </a:pPr>
            <a:r>
              <a:rPr lang="en-US" sz="1700" b="1" dirty="0">
                <a:solidFill>
                  <a:schemeClr val="tx2"/>
                </a:solidFill>
                <a:latin typeface="+mj-lt"/>
                <a:ea typeface="+mj-ea"/>
                <a:cs typeface="+mj-cs"/>
              </a:rPr>
              <a:t>AGREEMENT – SPECIAL CONDITIONS OF CONTRACT (PART Β):</a:t>
            </a:r>
          </a:p>
          <a:p>
            <a:pPr marL="0" indent="0">
              <a:buNone/>
            </a:pPr>
            <a:r>
              <a:rPr lang="en-US" sz="1700" dirty="0">
                <a:solidFill>
                  <a:schemeClr val="tx2"/>
                </a:solidFill>
                <a:latin typeface="+mj-lt"/>
                <a:ea typeface="+mj-ea"/>
                <a:cs typeface="+mj-cs"/>
              </a:rPr>
              <a:t>	Contains the scope of the contract, and other provisions such as the contract value, conditions for payment, 	performance guarantee, penalties for delays etc.</a:t>
            </a:r>
          </a:p>
          <a:p>
            <a:endParaRPr lang="en-US" sz="1700" b="1" dirty="0">
              <a:solidFill>
                <a:schemeClr val="tx2"/>
              </a:solidFill>
              <a:latin typeface="+mj-lt"/>
              <a:ea typeface="+mj-ea"/>
              <a:cs typeface="+mj-cs"/>
            </a:endParaRPr>
          </a:p>
          <a:p>
            <a:pPr marL="0" indent="0">
              <a:buNone/>
            </a:pPr>
            <a:r>
              <a:rPr lang="en-US" sz="1700" b="1" dirty="0">
                <a:solidFill>
                  <a:schemeClr val="tx2"/>
                </a:solidFill>
                <a:latin typeface="+mj-lt"/>
                <a:ea typeface="+mj-ea"/>
                <a:cs typeface="+mj-cs"/>
              </a:rPr>
              <a:t>TERMS OF REFERENCE – TECHNICAL SPECIFICATIONS (ANNEX ΙΙ)</a:t>
            </a:r>
          </a:p>
          <a:p>
            <a:pPr marL="0" indent="0">
              <a:buNone/>
            </a:pPr>
            <a:r>
              <a:rPr lang="en-US" sz="1700" dirty="0">
                <a:solidFill>
                  <a:schemeClr val="tx2"/>
                </a:solidFill>
                <a:latin typeface="+mj-lt"/>
                <a:ea typeface="+mj-ea"/>
                <a:cs typeface="+mj-cs"/>
              </a:rPr>
              <a:t>	Describes the contract scope and the requirements for the performance of the </a:t>
            </a:r>
            <a:r>
              <a:rPr lang="en-US" sz="1700" dirty="0" err="1">
                <a:solidFill>
                  <a:schemeClr val="tx2"/>
                </a:solidFill>
                <a:latin typeface="+mj-lt"/>
                <a:ea typeface="+mj-ea"/>
                <a:cs typeface="+mj-cs"/>
              </a:rPr>
              <a:t>subsidised</a:t>
            </a:r>
            <a:r>
              <a:rPr lang="en-US" sz="1700" dirty="0">
                <a:solidFill>
                  <a:schemeClr val="tx2"/>
                </a:solidFill>
                <a:latin typeface="+mj-lt"/>
                <a:ea typeface="+mj-ea"/>
                <a:cs typeface="+mj-cs"/>
              </a:rPr>
              <a:t> services: </a:t>
            </a:r>
          </a:p>
          <a:p>
            <a:pPr marL="0" indent="0">
              <a:buNone/>
            </a:pPr>
            <a:r>
              <a:rPr lang="en-US" sz="1700" dirty="0">
                <a:solidFill>
                  <a:schemeClr val="tx2"/>
                </a:solidFill>
                <a:latin typeface="+mj-lt"/>
                <a:ea typeface="+mj-ea"/>
                <a:cs typeface="+mj-cs"/>
              </a:rPr>
              <a:t>	Such as: specifications of the vessel, ports, frequency of service, duration of the journey, maximum fares, method of 	calculation of the subsidy and any deductions in case of transport of cargo or delays, and reporting 	requirements.</a:t>
            </a:r>
          </a:p>
          <a:p>
            <a:pPr marL="0" indent="0">
              <a:buNone/>
            </a:pPr>
            <a:endParaRPr lang="en-US" sz="1700" b="1" dirty="0">
              <a:solidFill>
                <a:schemeClr val="tx2"/>
              </a:solidFill>
              <a:latin typeface="+mj-lt"/>
              <a:ea typeface="+mj-ea"/>
              <a:cs typeface="+mj-cs"/>
            </a:endParaRPr>
          </a:p>
          <a:p>
            <a:pPr marL="0" indent="0">
              <a:buNone/>
            </a:pPr>
            <a:r>
              <a:rPr lang="en-CY" sz="1700" b="1" dirty="0">
                <a:solidFill>
                  <a:schemeClr val="tx2"/>
                </a:solidFill>
                <a:latin typeface="+mj-lt"/>
                <a:ea typeface="+mj-ea"/>
                <a:cs typeface="+mj-cs"/>
              </a:rPr>
              <a:t>INSTRUCTIONS TO ECONOMIC OPERATORS</a:t>
            </a:r>
            <a:r>
              <a:rPr lang="en-US" sz="1700" b="1" dirty="0">
                <a:solidFill>
                  <a:schemeClr val="tx2"/>
                </a:solidFill>
                <a:latin typeface="+mj-lt"/>
                <a:ea typeface="+mj-ea"/>
                <a:cs typeface="+mj-cs"/>
              </a:rPr>
              <a:t> (</a:t>
            </a:r>
            <a:r>
              <a:rPr lang="en-CY" sz="1700" b="1" dirty="0">
                <a:solidFill>
                  <a:schemeClr val="tx2"/>
                </a:solidFill>
                <a:latin typeface="+mj-lt"/>
                <a:ea typeface="+mj-ea"/>
                <a:cs typeface="+mj-cs"/>
              </a:rPr>
              <a:t>PART Α</a:t>
            </a:r>
            <a:r>
              <a:rPr lang="en-US" sz="1700" b="1" dirty="0">
                <a:solidFill>
                  <a:schemeClr val="tx2"/>
                </a:solidFill>
                <a:latin typeface="+mj-lt"/>
                <a:ea typeface="+mj-ea"/>
                <a:cs typeface="+mj-cs"/>
              </a:rPr>
              <a:t>)</a:t>
            </a:r>
          </a:p>
          <a:p>
            <a:pPr marL="0" indent="0">
              <a:buNone/>
            </a:pPr>
            <a:r>
              <a:rPr lang="en-US" sz="1600" dirty="0">
                <a:solidFill>
                  <a:schemeClr val="tx2"/>
                </a:solidFill>
                <a:latin typeface="+mj-lt"/>
                <a:ea typeface="+mj-ea"/>
                <a:cs typeface="+mj-cs"/>
              </a:rPr>
              <a:t>	</a:t>
            </a:r>
            <a:r>
              <a:rPr lang="en-US" sz="1700" dirty="0">
                <a:solidFill>
                  <a:schemeClr val="tx2"/>
                </a:solidFill>
                <a:latin typeface="+mj-lt"/>
                <a:ea typeface="+mj-ea"/>
                <a:cs typeface="+mj-cs"/>
              </a:rPr>
              <a:t>Provides key details on the tender procedure and documents to be submitted in each of the three sub folders: </a:t>
            </a:r>
          </a:p>
          <a:p>
            <a:pPr marL="0" indent="0">
              <a:buNone/>
            </a:pPr>
            <a:r>
              <a:rPr lang="en-US" sz="1700" b="1" dirty="0">
                <a:solidFill>
                  <a:schemeClr val="tx2"/>
                </a:solidFill>
                <a:latin typeface="+mj-lt"/>
                <a:ea typeface="+mj-ea"/>
                <a:cs typeface="+mj-cs"/>
              </a:rPr>
              <a:t>	   “Eligibility Criteria sub folder”</a:t>
            </a:r>
          </a:p>
          <a:p>
            <a:pPr marL="0" indent="0">
              <a:buNone/>
            </a:pPr>
            <a:r>
              <a:rPr lang="en-US" sz="1700" b="1" dirty="0">
                <a:solidFill>
                  <a:schemeClr val="tx2"/>
                </a:solidFill>
                <a:latin typeface="+mj-lt"/>
                <a:ea typeface="+mj-ea"/>
                <a:cs typeface="+mj-cs"/>
              </a:rPr>
              <a:t>	   “Technical Part sub folder”</a:t>
            </a:r>
          </a:p>
          <a:p>
            <a:pPr marL="0" indent="0">
              <a:buNone/>
            </a:pPr>
            <a:r>
              <a:rPr lang="en-US" sz="1700" b="1" dirty="0">
                <a:solidFill>
                  <a:schemeClr val="tx2"/>
                </a:solidFill>
                <a:latin typeface="+mj-lt"/>
                <a:ea typeface="+mj-ea"/>
                <a:cs typeface="+mj-cs"/>
              </a:rPr>
              <a:t>	   “Financial offer sub folder”</a:t>
            </a:r>
          </a:p>
          <a:p>
            <a:pPr marL="0" indent="0">
              <a:buNone/>
            </a:pPr>
            <a:endParaRPr lang="en-US" sz="1700" b="1" dirty="0">
              <a:solidFill>
                <a:schemeClr val="tx2"/>
              </a:solidFill>
              <a:latin typeface="+mj-lt"/>
              <a:ea typeface="+mj-ea"/>
              <a:cs typeface="+mj-cs"/>
            </a:endParaRPr>
          </a:p>
          <a:p>
            <a:endParaRPr lang="en-CY" sz="1800" b="1" dirty="0">
              <a:solidFill>
                <a:schemeClr val="tx2"/>
              </a:solidFill>
              <a:latin typeface="+mj-lt"/>
              <a:ea typeface="+mj-ea"/>
              <a:cs typeface="+mj-cs"/>
            </a:endParaRPr>
          </a:p>
        </p:txBody>
      </p:sp>
    </p:spTree>
    <p:extLst>
      <p:ext uri="{BB962C8B-B14F-4D97-AF65-F5344CB8AC3E}">
        <p14:creationId xmlns:p14="http://schemas.microsoft.com/office/powerpoint/2010/main" val="861057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4632</TotalTime>
  <Words>1613</Words>
  <Application>Microsoft Office PowerPoint</Application>
  <PresentationFormat>On-screen Show (16:9)</PresentationFormat>
  <Paragraphs>134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Roboto Medium</vt:lpstr>
      <vt:lpstr>Office Theme</vt:lpstr>
      <vt:lpstr>PowerPoint Presentation</vt:lpstr>
      <vt:lpstr>PowerPoint Presentation</vt:lpstr>
      <vt:lpstr>Main Improvements to the Tender Documents: Tender Procedure 2020 Vs Tender Procedure2021</vt:lpstr>
      <vt:lpstr>Main Improvements to the Tender Documents: Tender Procedure 2020 Vs Tender Procedure2021</vt:lpstr>
      <vt:lpstr>Main Improvements to the Tender Documents: Tender Procedure 2020 Vs Tender Procedure2021</vt:lpstr>
      <vt:lpstr>Main Improvements to the Tender Documents: Tender Procedure 2020 Vs Tender Procedure2021</vt:lpstr>
      <vt:lpstr>Main Improvements to the Tender Documents: Tender Procedure 2020 Vs Tender Procedure2021</vt:lpstr>
      <vt:lpstr>Main Improvements to the Tender Documents: Tender Procedure 2020 Vs Tender Procedure2021</vt:lpstr>
      <vt:lpstr>OPEN TENDER PROCEDURE - DOCUMENTS REQUIRED TO BE SUBMITTED</vt:lpstr>
      <vt:lpstr>OPEN TENDER PROCEDURE - DOCUMENTS REQUIRED TO BE SUBMITTED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Demetriades  Vassilis</cp:lastModifiedBy>
  <cp:revision>317</cp:revision>
  <cp:lastPrinted>2021-11-25T07:57:39Z</cp:lastPrinted>
  <dcterms:created xsi:type="dcterms:W3CDTF">2018-08-29T06:17:11Z</dcterms:created>
  <dcterms:modified xsi:type="dcterms:W3CDTF">2021-11-27T15:27:18Z</dcterms:modified>
</cp:coreProperties>
</file>